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86" r:id="rId3"/>
    <p:sldId id="258" r:id="rId4"/>
    <p:sldId id="257" r:id="rId5"/>
    <p:sldId id="259" r:id="rId6"/>
    <p:sldId id="393" r:id="rId7"/>
    <p:sldId id="273" r:id="rId8"/>
    <p:sldId id="324" r:id="rId9"/>
    <p:sldId id="335" r:id="rId10"/>
    <p:sldId id="332" r:id="rId11"/>
    <p:sldId id="315" r:id="rId12"/>
    <p:sldId id="392" r:id="rId13"/>
    <p:sldId id="314" r:id="rId14"/>
    <p:sldId id="317" r:id="rId15"/>
    <p:sldId id="325" r:id="rId16"/>
    <p:sldId id="274" r:id="rId17"/>
    <p:sldId id="280" r:id="rId18"/>
    <p:sldId id="275" r:id="rId19"/>
    <p:sldId id="277" r:id="rId20"/>
    <p:sldId id="333" r:id="rId21"/>
    <p:sldId id="326" r:id="rId22"/>
    <p:sldId id="334" r:id="rId23"/>
    <p:sldId id="400" r:id="rId24"/>
    <p:sldId id="276" r:id="rId25"/>
    <p:sldId id="291" r:id="rId26"/>
    <p:sldId id="292" r:id="rId27"/>
    <p:sldId id="337" r:id="rId28"/>
    <p:sldId id="394" r:id="rId29"/>
    <p:sldId id="336" r:id="rId30"/>
    <p:sldId id="338" r:id="rId31"/>
    <p:sldId id="343" r:id="rId32"/>
    <p:sldId id="339" r:id="rId33"/>
    <p:sldId id="390" r:id="rId34"/>
    <p:sldId id="391" r:id="rId35"/>
    <p:sldId id="340" r:id="rId36"/>
    <p:sldId id="387" r:id="rId37"/>
    <p:sldId id="346" r:id="rId38"/>
    <p:sldId id="345" r:id="rId39"/>
    <p:sldId id="388" r:id="rId40"/>
    <p:sldId id="344" r:id="rId41"/>
    <p:sldId id="318" r:id="rId42"/>
    <p:sldId id="321" r:id="rId43"/>
    <p:sldId id="327" r:id="rId44"/>
    <p:sldId id="322" r:id="rId45"/>
    <p:sldId id="320" r:id="rId46"/>
    <p:sldId id="331" r:id="rId47"/>
    <p:sldId id="323" r:id="rId48"/>
    <p:sldId id="329" r:id="rId49"/>
    <p:sldId id="328" r:id="rId50"/>
    <p:sldId id="342" r:id="rId51"/>
    <p:sldId id="293" r:id="rId52"/>
    <p:sldId id="347"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13D3F9"/>
    <a:srgbClr val="FFFF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78" d="100"/>
          <a:sy n="78" d="100"/>
        </p:scale>
        <p:origin x="-1146" y="29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040"/>
    </p:cViewPr>
  </p:sorter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6C5B27-F61A-48F3-8AB3-1A327438830D}" type="datetimeFigureOut">
              <a:rPr lang="en-US" smtClean="0"/>
              <a:pPr/>
              <a:t>10/1/2016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r>
              <a:rPr lang="en-US" dirty="0" err="1" smtClean="0"/>
              <a:t>iI</a:t>
            </a:r>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a:t>
            </a:r>
            <a:r>
              <a:rPr lang="en-US" dirty="0" err="1" smtClean="0"/>
              <a:t>levFifth</a:t>
            </a:r>
            <a:r>
              <a:rPr lang="en-US" dirty="0" smtClean="0"/>
              <a:t> level</a:t>
            </a:r>
            <a:endParaRPr lang="en-IN"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723FE5-9450-49A8-87E5-E593296D8099}"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33723FE5-9450-49A8-87E5-E593296D8099}"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t>Indian turnover is 795000 </a:t>
            </a:r>
            <a:r>
              <a:rPr lang="en-US" sz="2400" dirty="0" err="1" smtClean="0"/>
              <a:t>crores</a:t>
            </a:r>
            <a:endParaRPr lang="en-IN" sz="2400" dirty="0"/>
          </a:p>
        </p:txBody>
      </p:sp>
      <p:sp>
        <p:nvSpPr>
          <p:cNvPr id="4" name="Slide Number Placeholder 3"/>
          <p:cNvSpPr>
            <a:spLocks noGrp="1"/>
          </p:cNvSpPr>
          <p:nvPr>
            <p:ph type="sldNum" sz="quarter" idx="10"/>
          </p:nvPr>
        </p:nvSpPr>
        <p:spPr/>
        <p:txBody>
          <a:bodyPr/>
          <a:lstStyle/>
          <a:p>
            <a:fld id="{33723FE5-9450-49A8-87E5-E593296D8099}" type="slidenum">
              <a:rPr lang="en-IN" smtClean="0"/>
              <a:pPr/>
              <a:t>22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t>Indian turnover is 795000 </a:t>
            </a:r>
            <a:r>
              <a:rPr lang="en-US" sz="2400" dirty="0" err="1" smtClean="0"/>
              <a:t>crores</a:t>
            </a:r>
            <a:endParaRPr lang="en-IN" sz="2400" dirty="0"/>
          </a:p>
        </p:txBody>
      </p:sp>
      <p:sp>
        <p:nvSpPr>
          <p:cNvPr id="4" name="Slide Number Placeholder 3"/>
          <p:cNvSpPr>
            <a:spLocks noGrp="1"/>
          </p:cNvSpPr>
          <p:nvPr>
            <p:ph type="sldNum" sz="quarter" idx="10"/>
          </p:nvPr>
        </p:nvSpPr>
        <p:spPr/>
        <p:txBody>
          <a:bodyPr/>
          <a:lstStyle/>
          <a:p>
            <a:fld id="{33723FE5-9450-49A8-87E5-E593296D8099}" type="slidenum">
              <a:rPr lang="en-IN" smtClean="0"/>
              <a:pPr/>
              <a:t>23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33723FE5-9450-49A8-87E5-E593296D8099}" type="slidenum">
              <a:rPr lang="en-IN" smtClean="0"/>
              <a:pPr/>
              <a:t>24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880CC1D-69D2-41FF-8A0A-4C7984482900}" type="datetime1">
              <a:rPr lang="en-US" smtClean="0"/>
              <a:pPr/>
              <a:t>10/1/2016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B710704-FA90-4254-B8CA-AF9F1574F4BA}" type="datetime1">
              <a:rPr lang="en-US" smtClean="0"/>
              <a:pPr/>
              <a:t>10/1/2016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BA93A0-5BC4-461D-AE9B-ACB1C9D0CDA5}" type="datetime1">
              <a:rPr lang="en-US" smtClean="0"/>
              <a:pPr/>
              <a:t>10/1/2016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421C163-03DD-4EDA-9B4A-7613FED5354D}" type="datetime1">
              <a:rPr lang="en-US" smtClean="0"/>
              <a:pPr/>
              <a:t>10/1/2016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2B5A3F4-5913-47D6-AB88-AF757C2B9CAE}" type="datetime1">
              <a:rPr lang="en-US" smtClean="0"/>
              <a:pPr/>
              <a:t>10/1/2016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27503BB-C636-4448-A0E8-52757B6D1F7E}" type="datetime1">
              <a:rPr lang="en-US" smtClean="0"/>
              <a:pPr/>
              <a:t>10/1/2016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B26C9-9104-49C8-8EF4-A256ED63A1DD}" type="datetime1">
              <a:rPr lang="en-US" smtClean="0"/>
              <a:pPr/>
              <a:t>10/1/2016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8FD63A-40E8-4DC4-B5CC-F7727C0DAB09}" type="datetime1">
              <a:rPr lang="en-US" smtClean="0"/>
              <a:pPr/>
              <a:t>10/1/2016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29680E-D0FC-45D1-8BB1-226BCB83FEBA}" type="datetime1">
              <a:rPr lang="en-US" smtClean="0"/>
              <a:pPr/>
              <a:t>10/1/2016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AFE161D-F85C-42DB-920A-4B6D7B9FDAA4}" type="datetime1">
              <a:rPr lang="en-US" smtClean="0"/>
              <a:pPr/>
              <a:t>10/1/2016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BF308B5-9943-44FD-A6E2-7D98B3C354B6}" type="datetime1">
              <a:rPr lang="en-US" smtClean="0"/>
              <a:pPr/>
              <a:t>10/1/2016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52FAA9D-3379-4BF4-9950-A88E7AB19C0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85378-BF3A-405E-AEBB-BEC26D3DDE73}" type="datetime1">
              <a:rPr lang="en-US" smtClean="0"/>
              <a:pPr/>
              <a:t>10/1/2016</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2FAA9D-3379-4BF4-9950-A88E7AB19C0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s://kamleshsujata.wordpress.com/" TargetMode="External"/><Relationship Id="rId7" Type="http://schemas.openxmlformats.org/officeDocument/2006/relationships/image" Target="../media/image5.jpeg"/><Relationship Id="rId2" Type="http://schemas.openxmlformats.org/officeDocument/2006/relationships/hyperlink" Target="mailto:shravancharitymission@gmail.com" TargetMode="Externa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43.jpeg"/><Relationship Id="rId3" Type="http://schemas.openxmlformats.org/officeDocument/2006/relationships/image" Target="../media/image20.jpeg"/><Relationship Id="rId21" Type="http://schemas.openxmlformats.org/officeDocument/2006/relationships/image" Target="../media/image38.pn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5" Type="http://schemas.openxmlformats.org/officeDocument/2006/relationships/image" Target="../media/image42.jpeg"/><Relationship Id="rId2" Type="http://schemas.openxmlformats.org/officeDocument/2006/relationships/image" Target="../media/image19.jpeg"/><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jpeg"/><Relationship Id="rId24" Type="http://schemas.openxmlformats.org/officeDocument/2006/relationships/image" Target="../media/image41.jpe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jpeg"/><Relationship Id="rId28" Type="http://schemas.openxmlformats.org/officeDocument/2006/relationships/image" Target="../media/image45.jpeg"/><Relationship Id="rId10" Type="http://schemas.openxmlformats.org/officeDocument/2006/relationships/image" Target="../media/image27.jpeg"/><Relationship Id="rId19" Type="http://schemas.openxmlformats.org/officeDocument/2006/relationships/image" Target="../media/image36.pn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png"/><Relationship Id="rId22" Type="http://schemas.openxmlformats.org/officeDocument/2006/relationships/image" Target="../media/image39.jpeg"/><Relationship Id="rId27" Type="http://schemas.openxmlformats.org/officeDocument/2006/relationships/image" Target="../media/image44.jpeg"/></Relationships>
</file>

<file path=ppt/slides/_rels/slide1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2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2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76.jpeg"/><Relationship Id="rId4" Type="http://schemas.openxmlformats.org/officeDocument/2006/relationships/image" Target="../media/image75.jpeg"/></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9.jpeg"/><Relationship Id="rId4" Type="http://schemas.openxmlformats.org/officeDocument/2006/relationships/image" Target="../media/image78.jpeg"/></Relationships>
</file>

<file path=ppt/slides/_rels/slide2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3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3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3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3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4.png"/></Relationships>
</file>

<file path=ppt/slides/_rels/slide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3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 Id="rId5" Type="http://schemas.openxmlformats.org/officeDocument/2006/relationships/image" Target="../media/image108.jpeg"/><Relationship Id="rId4" Type="http://schemas.openxmlformats.org/officeDocument/2006/relationships/image" Target="../media/image107.jpeg"/></Relationships>
</file>

<file path=ppt/slides/_rels/slide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3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 Id="rId5" Type="http://schemas.openxmlformats.org/officeDocument/2006/relationships/image" Target="../media/image115.jpeg"/><Relationship Id="rId4" Type="http://schemas.openxmlformats.org/officeDocument/2006/relationships/image" Target="../media/image114.jpeg"/></Relationships>
</file>

<file path=ppt/slides/_rels/slide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7.xml"/><Relationship Id="rId4" Type="http://schemas.openxmlformats.org/officeDocument/2006/relationships/image" Target="../media/image118.jpeg"/></Relationships>
</file>

<file path=ppt/slides/_rels/slide4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7.xml"/><Relationship Id="rId4" Type="http://schemas.openxmlformats.org/officeDocument/2006/relationships/image" Target="../media/image121.jpeg"/></Relationships>
</file>

<file path=ppt/slides/_rels/slide4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 Id="rId4" Type="http://schemas.openxmlformats.org/officeDocument/2006/relationships/image" Target="../media/image128.jpeg"/></Relationships>
</file>

<file path=ppt/slides/_rels/slide4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 Id="rId4" Type="http://schemas.openxmlformats.org/officeDocument/2006/relationships/image" Target="../media/image133.jpeg"/></Relationships>
</file>

<file path=ppt/slides/_rels/slide4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135.jpeg"/></Relationships>
</file>

<file path=ppt/slides/_rels/slide4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92867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32" y="251562"/>
            <a:ext cx="9144000" cy="984885"/>
          </a:xfrm>
          <a:prstGeom prst="rect">
            <a:avLst/>
          </a:prstGeom>
          <a:noFill/>
        </p:spPr>
        <p:txBody>
          <a:bodyPr wrap="square" rtlCol="0">
            <a:spAutoFit/>
          </a:bodyPr>
          <a:lstStyle/>
          <a:p>
            <a:pPr algn="ctr"/>
            <a:r>
              <a:rPr lang="en-US" sz="2000" b="1" dirty="0" smtClean="0">
                <a:solidFill>
                  <a:schemeClr val="bg1"/>
                </a:solidFill>
              </a:rPr>
              <a:t>A WARM WELCOME TO STUDENTS OF RAMANUJAN COLLEGE OF </a:t>
            </a:r>
            <a:r>
              <a:rPr lang="en-US" sz="2000" b="1" dirty="0" smtClean="0">
                <a:solidFill>
                  <a:schemeClr val="bg1"/>
                </a:solidFill>
              </a:rPr>
              <a:t>MANAGEMENT-PALWAL</a:t>
            </a:r>
            <a:endParaRPr lang="en-US" sz="2000" b="1" dirty="0" smtClean="0">
              <a:solidFill>
                <a:schemeClr val="bg1"/>
              </a:solidFill>
            </a:endParaRPr>
          </a:p>
          <a:p>
            <a:pPr algn="ctr"/>
            <a:endParaRPr lang="en-IN" b="1" dirty="0">
              <a:solidFill>
                <a:schemeClr val="bg1"/>
              </a:solidFill>
            </a:endParaRPr>
          </a:p>
        </p:txBody>
      </p:sp>
      <p:sp>
        <p:nvSpPr>
          <p:cNvPr id="9" name="Rectangle 8"/>
          <p:cNvSpPr/>
          <p:nvPr/>
        </p:nvSpPr>
        <p:spPr>
          <a:xfrm>
            <a:off x="2357422" y="4286256"/>
            <a:ext cx="4429156" cy="78581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p:cNvSpPr txBox="1"/>
          <p:nvPr/>
        </p:nvSpPr>
        <p:spPr>
          <a:xfrm>
            <a:off x="3286116" y="4488428"/>
            <a:ext cx="4000528" cy="369332"/>
          </a:xfrm>
          <a:prstGeom prst="rect">
            <a:avLst/>
          </a:prstGeom>
          <a:noFill/>
        </p:spPr>
        <p:txBody>
          <a:bodyPr wrap="square" rtlCol="0">
            <a:spAutoFit/>
          </a:bodyPr>
          <a:lstStyle/>
          <a:p>
            <a:r>
              <a:rPr lang="en-US" b="1" dirty="0" smtClean="0">
                <a:solidFill>
                  <a:schemeClr val="bg1"/>
                </a:solidFill>
              </a:rPr>
              <a:t>30</a:t>
            </a:r>
            <a:r>
              <a:rPr lang="en-US" b="1" baseline="30000" dirty="0" smtClean="0">
                <a:solidFill>
                  <a:schemeClr val="bg1"/>
                </a:solidFill>
              </a:rPr>
              <a:t>TH</a:t>
            </a:r>
            <a:r>
              <a:rPr lang="en-US" b="1" dirty="0" smtClean="0">
                <a:solidFill>
                  <a:schemeClr val="bg1"/>
                </a:solidFill>
              </a:rPr>
              <a:t> SEPTEMBER, 2016</a:t>
            </a:r>
            <a:endParaRPr lang="en-IN" b="1" dirty="0">
              <a:solidFill>
                <a:schemeClr val="bg1"/>
              </a:solidFill>
            </a:endParaRPr>
          </a:p>
        </p:txBody>
      </p:sp>
      <p:sp>
        <p:nvSpPr>
          <p:cNvPr id="7" name="Rectangle 6"/>
          <p:cNvSpPr/>
          <p:nvPr/>
        </p:nvSpPr>
        <p:spPr>
          <a:xfrm>
            <a:off x="2707387" y="5631436"/>
            <a:ext cx="3729226" cy="369332"/>
          </a:xfrm>
          <a:prstGeom prst="rect">
            <a:avLst/>
          </a:prstGeom>
        </p:spPr>
        <p:txBody>
          <a:bodyPr wrap="none">
            <a:spAutoFit/>
          </a:bodyPr>
          <a:lstStyle/>
          <a:p>
            <a:r>
              <a:rPr lang="en-US" dirty="0" smtClean="0"/>
              <a:t>https://kamleshsujata.wordpress.com</a:t>
            </a:r>
            <a:endParaRPr lang="en-IN" dirty="0"/>
          </a:p>
        </p:txBody>
      </p:sp>
      <p:sp>
        <p:nvSpPr>
          <p:cNvPr id="12" name="Rectangle 11"/>
          <p:cNvSpPr/>
          <p:nvPr/>
        </p:nvSpPr>
        <p:spPr>
          <a:xfrm>
            <a:off x="0" y="6215082"/>
            <a:ext cx="9144000" cy="6429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p:cNvSpPr txBox="1"/>
          <p:nvPr/>
        </p:nvSpPr>
        <p:spPr>
          <a:xfrm>
            <a:off x="0" y="6286520"/>
            <a:ext cx="9144000" cy="400110"/>
          </a:xfrm>
          <a:prstGeom prst="rect">
            <a:avLst/>
          </a:prstGeom>
          <a:noFill/>
        </p:spPr>
        <p:txBody>
          <a:bodyPr wrap="square" rtlCol="0">
            <a:spAutoFit/>
          </a:bodyPr>
          <a:lstStyle/>
          <a:p>
            <a:pPr algn="ctr"/>
            <a:r>
              <a:rPr lang="en-US" sz="2000" b="1" dirty="0" smtClean="0">
                <a:solidFill>
                  <a:schemeClr val="bg1"/>
                </a:solidFill>
              </a:rPr>
              <a:t>IF YOU WANT TO FLY HIGH- LIKE AN EAGLE, YOU NEED TO BE SELF DRIVEN</a:t>
            </a:r>
            <a:endParaRPr lang="en-IN" sz="2000" b="1" dirty="0">
              <a:solidFill>
                <a:schemeClr val="bg1"/>
              </a:solidFill>
            </a:endParaRPr>
          </a:p>
        </p:txBody>
      </p:sp>
      <p:sp>
        <p:nvSpPr>
          <p:cNvPr id="11" name="Slide Number Placeholder 10"/>
          <p:cNvSpPr>
            <a:spLocks noGrp="1"/>
          </p:cNvSpPr>
          <p:nvPr>
            <p:ph type="sldNum" sz="quarter" idx="12"/>
          </p:nvPr>
        </p:nvSpPr>
        <p:spPr/>
        <p:txBody>
          <a:bodyPr/>
          <a:lstStyle/>
          <a:p>
            <a:fld id="{C52FAA9D-3379-4BF4-9950-A88E7AB19C0D}" type="slidenum">
              <a:rPr lang="en-IN" smtClean="0"/>
              <a:pPr/>
              <a:t>1</a:t>
            </a:fld>
            <a:endParaRPr lang="en-IN" dirty="0"/>
          </a:p>
        </p:txBody>
      </p:sp>
      <p:pic>
        <p:nvPicPr>
          <p:cNvPr id="22529" name="Picture 1" descr="C:\Users\Admin\Desktop\eagle.jpg"/>
          <p:cNvPicPr>
            <a:picLocks noChangeAspect="1" noChangeArrowheads="1"/>
          </p:cNvPicPr>
          <p:nvPr/>
        </p:nvPicPr>
        <p:blipFill>
          <a:blip r:embed="rId3"/>
          <a:srcRect/>
          <a:stretch>
            <a:fillRect/>
          </a:stretch>
        </p:blipFill>
        <p:spPr bwMode="auto">
          <a:xfrm>
            <a:off x="3143250" y="1857364"/>
            <a:ext cx="2857500" cy="1600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85723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285720" y="119698"/>
            <a:ext cx="8429684" cy="523220"/>
          </a:xfrm>
          <a:prstGeom prst="rect">
            <a:avLst/>
          </a:prstGeom>
          <a:noFill/>
        </p:spPr>
        <p:txBody>
          <a:bodyPr wrap="square" rtlCol="0">
            <a:spAutoFit/>
          </a:bodyPr>
          <a:lstStyle/>
          <a:p>
            <a:pPr algn="ctr"/>
            <a:r>
              <a:rPr lang="en-US" sz="2800" b="1" dirty="0" smtClean="0">
                <a:solidFill>
                  <a:schemeClr val="bg1"/>
                </a:solidFill>
              </a:rPr>
              <a:t>ABOUT ME</a:t>
            </a:r>
            <a:endParaRPr lang="en-IN" sz="2800" b="1" dirty="0">
              <a:solidFill>
                <a:schemeClr val="bg1"/>
              </a:solidFill>
            </a:endParaRPr>
          </a:p>
        </p:txBody>
      </p:sp>
      <p:sp>
        <p:nvSpPr>
          <p:cNvPr id="5" name="TextBox 4"/>
          <p:cNvSpPr txBox="1"/>
          <p:nvPr/>
        </p:nvSpPr>
        <p:spPr>
          <a:xfrm>
            <a:off x="285720" y="928671"/>
            <a:ext cx="8858280" cy="646331"/>
          </a:xfrm>
          <a:prstGeom prst="rect">
            <a:avLst/>
          </a:prstGeom>
          <a:noFill/>
        </p:spPr>
        <p:txBody>
          <a:bodyPr wrap="square" rtlCol="0">
            <a:spAutoFit/>
          </a:bodyPr>
          <a:lstStyle/>
          <a:p>
            <a:pPr>
              <a:buFont typeface="Wingdings" pitchFamily="2" charset="2"/>
              <a:buChar char="Ø"/>
            </a:pPr>
            <a:r>
              <a:rPr lang="en-US" dirty="0" smtClean="0"/>
              <a:t> OVER 35 YEARS OF CORPORATE CITIZENSHIP </a:t>
            </a:r>
          </a:p>
          <a:p>
            <a:pPr>
              <a:buFont typeface="Wingdings" pitchFamily="2" charset="2"/>
              <a:buChar char="§"/>
            </a:pPr>
            <a:endParaRPr lang="en-IN" dirty="0"/>
          </a:p>
        </p:txBody>
      </p:sp>
      <p:graphicFrame>
        <p:nvGraphicFramePr>
          <p:cNvPr id="8" name="Table 7"/>
          <p:cNvGraphicFramePr>
            <a:graphicFrameLocks noGrp="1"/>
          </p:cNvGraphicFramePr>
          <p:nvPr/>
        </p:nvGraphicFramePr>
        <p:xfrm>
          <a:off x="-1" y="1428736"/>
          <a:ext cx="9144000" cy="3114834"/>
        </p:xfrm>
        <a:graphic>
          <a:graphicData uri="http://schemas.openxmlformats.org/drawingml/2006/table">
            <a:tbl>
              <a:tblPr firstRow="1" bandRow="1">
                <a:tableStyleId>{74C1A8A3-306A-4EB7-A6B1-4F7E0EB9C5D6}</a:tableStyleId>
              </a:tblPr>
              <a:tblGrid>
                <a:gridCol w="928663"/>
                <a:gridCol w="3857652"/>
                <a:gridCol w="4357685"/>
              </a:tblGrid>
              <a:tr h="398198">
                <a:tc>
                  <a:txBody>
                    <a:bodyPr/>
                    <a:lstStyle/>
                    <a:p>
                      <a:r>
                        <a:rPr lang="en-US" dirty="0" smtClean="0"/>
                        <a:t>S.NO</a:t>
                      </a:r>
                      <a:endParaRPr lang="en-IN" dirty="0"/>
                    </a:p>
                  </a:txBody>
                  <a:tcPr/>
                </a:tc>
                <a:tc>
                  <a:txBody>
                    <a:bodyPr/>
                    <a:lstStyle/>
                    <a:p>
                      <a:r>
                        <a:rPr lang="en-US" dirty="0" smtClean="0"/>
                        <a:t>NAME OF COMPANY</a:t>
                      </a:r>
                      <a:endParaRPr lang="en-IN" dirty="0"/>
                    </a:p>
                  </a:txBody>
                  <a:tcPr/>
                </a:tc>
                <a:tc>
                  <a:txBody>
                    <a:bodyPr/>
                    <a:lstStyle/>
                    <a:p>
                      <a:r>
                        <a:rPr lang="en-US" dirty="0" smtClean="0"/>
                        <a:t>INDUSTRY</a:t>
                      </a:r>
                      <a:endParaRPr lang="en-IN" dirty="0"/>
                    </a:p>
                  </a:txBody>
                  <a:tcPr/>
                </a:tc>
              </a:tr>
              <a:tr h="398198">
                <a:tc>
                  <a:txBody>
                    <a:bodyPr/>
                    <a:lstStyle/>
                    <a:p>
                      <a:r>
                        <a:rPr lang="en-US" dirty="0" smtClean="0"/>
                        <a:t>1.</a:t>
                      </a:r>
                      <a:endParaRPr lang="en-IN" dirty="0"/>
                    </a:p>
                  </a:txBody>
                  <a:tcPr/>
                </a:tc>
                <a:tc>
                  <a:txBody>
                    <a:bodyPr/>
                    <a:lstStyle/>
                    <a:p>
                      <a:r>
                        <a:rPr lang="en-US" dirty="0" smtClean="0"/>
                        <a:t>MAHINDRA &amp; MAHINDRA LTD</a:t>
                      </a:r>
                      <a:endParaRPr lang="en-IN" dirty="0"/>
                    </a:p>
                  </a:txBody>
                  <a:tcPr/>
                </a:tc>
                <a:tc>
                  <a:txBody>
                    <a:bodyPr/>
                    <a:lstStyle/>
                    <a:p>
                      <a:r>
                        <a:rPr lang="en-US" dirty="0" smtClean="0"/>
                        <a:t>AUTOMOBILES,</a:t>
                      </a:r>
                      <a:r>
                        <a:rPr lang="en-US" baseline="0" dirty="0" smtClean="0"/>
                        <a:t> FARM MACHINERY &amp;</a:t>
                      </a:r>
                      <a:r>
                        <a:rPr lang="en-US" dirty="0" smtClean="0"/>
                        <a:t> SPARE PARTS</a:t>
                      </a:r>
                      <a:endParaRPr lang="en-IN" dirty="0"/>
                    </a:p>
                  </a:txBody>
                  <a:tcPr/>
                </a:tc>
              </a:tr>
              <a:tr h="398198">
                <a:tc>
                  <a:txBody>
                    <a:bodyPr/>
                    <a:lstStyle/>
                    <a:p>
                      <a:r>
                        <a:rPr lang="en-US" dirty="0" smtClean="0"/>
                        <a:t>2.</a:t>
                      </a:r>
                      <a:endParaRPr lang="en-IN" dirty="0"/>
                    </a:p>
                  </a:txBody>
                  <a:tcPr/>
                </a:tc>
                <a:tc>
                  <a:txBody>
                    <a:bodyPr/>
                    <a:lstStyle/>
                    <a:p>
                      <a:r>
                        <a:rPr lang="en-US" dirty="0" smtClean="0"/>
                        <a:t>MAHINDRA SHUBH LABH SERVICES LTD</a:t>
                      </a:r>
                      <a:endParaRPr lang="en-IN" dirty="0"/>
                    </a:p>
                  </a:txBody>
                  <a:tcPr/>
                </a:tc>
                <a:tc>
                  <a:txBody>
                    <a:bodyPr/>
                    <a:lstStyle/>
                    <a:p>
                      <a:r>
                        <a:rPr lang="en-US" dirty="0" smtClean="0"/>
                        <a:t>AGRI BUSINESS &amp; CONTRACT FARMING</a:t>
                      </a:r>
                      <a:endParaRPr lang="en-IN" dirty="0"/>
                    </a:p>
                  </a:txBody>
                  <a:tcPr/>
                </a:tc>
              </a:tr>
              <a:tr h="398198">
                <a:tc>
                  <a:txBody>
                    <a:bodyPr/>
                    <a:lstStyle/>
                    <a:p>
                      <a:r>
                        <a:rPr lang="en-US" dirty="0" smtClean="0"/>
                        <a:t>3.</a:t>
                      </a:r>
                      <a:endParaRPr lang="en-IN" dirty="0"/>
                    </a:p>
                  </a:txBody>
                  <a:tcPr/>
                </a:tc>
                <a:tc>
                  <a:txBody>
                    <a:bodyPr/>
                    <a:lstStyle/>
                    <a:p>
                      <a:r>
                        <a:rPr lang="en-US" dirty="0" smtClean="0"/>
                        <a:t>ESCORTS LTD</a:t>
                      </a:r>
                      <a:endParaRPr lang="en-IN" dirty="0"/>
                    </a:p>
                  </a:txBody>
                  <a:tcPr/>
                </a:tc>
                <a:tc>
                  <a:txBody>
                    <a:bodyPr/>
                    <a:lstStyle/>
                    <a:p>
                      <a:r>
                        <a:rPr lang="en-US" dirty="0" smtClean="0"/>
                        <a:t>AGRI BUSINESS, CONTRACT FARMING &amp; GENSET</a:t>
                      </a:r>
                      <a:endParaRPr lang="en-IN" dirty="0"/>
                    </a:p>
                  </a:txBody>
                  <a:tcPr/>
                </a:tc>
              </a:tr>
              <a:tr h="398198">
                <a:tc>
                  <a:txBody>
                    <a:bodyPr/>
                    <a:lstStyle/>
                    <a:p>
                      <a:r>
                        <a:rPr lang="en-US" dirty="0" smtClean="0"/>
                        <a:t>4.</a:t>
                      </a:r>
                      <a:endParaRPr lang="en-IN" dirty="0"/>
                    </a:p>
                  </a:txBody>
                  <a:tcPr/>
                </a:tc>
                <a:tc>
                  <a:txBody>
                    <a:bodyPr/>
                    <a:lstStyle/>
                    <a:p>
                      <a:r>
                        <a:rPr lang="en-US" dirty="0" smtClean="0"/>
                        <a:t>RELIANCE INDUSTRIES &amp; RETAIL</a:t>
                      </a:r>
                      <a:endParaRPr lang="en-IN" dirty="0"/>
                    </a:p>
                  </a:txBody>
                  <a:tcPr/>
                </a:tc>
                <a:tc>
                  <a:txBody>
                    <a:bodyPr/>
                    <a:lstStyle/>
                    <a:p>
                      <a:r>
                        <a:rPr lang="en-US" dirty="0" smtClean="0"/>
                        <a:t>RURAL HUBS, RURAL RETAIL, WHOLESALE AND URBAN RETAIL</a:t>
                      </a:r>
                      <a:endParaRPr lang="en-IN" dirty="0"/>
                    </a:p>
                  </a:txBody>
                  <a:tcPr/>
                </a:tc>
              </a:tr>
              <a:tr h="398198">
                <a:tc>
                  <a:txBody>
                    <a:bodyPr/>
                    <a:lstStyle/>
                    <a:p>
                      <a:r>
                        <a:rPr lang="en-US" dirty="0" smtClean="0"/>
                        <a:t>5.</a:t>
                      </a:r>
                      <a:endParaRPr lang="en-IN" dirty="0"/>
                    </a:p>
                  </a:txBody>
                  <a:tcPr/>
                </a:tc>
                <a:tc>
                  <a:txBody>
                    <a:bodyPr/>
                    <a:lstStyle/>
                    <a:p>
                      <a:r>
                        <a:rPr lang="en-US" dirty="0" smtClean="0"/>
                        <a:t>SAS MOTORS LTD</a:t>
                      </a:r>
                      <a:endParaRPr lang="en-IN" dirty="0"/>
                    </a:p>
                  </a:txBody>
                  <a:tcPr/>
                </a:tc>
                <a:tc>
                  <a:txBody>
                    <a:bodyPr/>
                    <a:lstStyle/>
                    <a:p>
                      <a:r>
                        <a:rPr lang="en-US" dirty="0" smtClean="0"/>
                        <a:t>POWER TILLER AND E-RICKSHAW</a:t>
                      </a:r>
                      <a:endParaRPr lang="en-IN" dirty="0"/>
                    </a:p>
                  </a:txBody>
                  <a:tcPr/>
                </a:tc>
              </a:tr>
            </a:tbl>
          </a:graphicData>
        </a:graphic>
      </p:graphicFrame>
      <p:sp>
        <p:nvSpPr>
          <p:cNvPr id="9" name="TextBox 8"/>
          <p:cNvSpPr txBox="1"/>
          <p:nvPr/>
        </p:nvSpPr>
        <p:spPr>
          <a:xfrm>
            <a:off x="0" y="4500570"/>
            <a:ext cx="9144000" cy="1969770"/>
          </a:xfrm>
          <a:prstGeom prst="rect">
            <a:avLst/>
          </a:prstGeom>
          <a:noFill/>
        </p:spPr>
        <p:txBody>
          <a:bodyPr wrap="square" rtlCol="0">
            <a:spAutoFit/>
          </a:bodyPr>
          <a:lstStyle/>
          <a:p>
            <a:pPr>
              <a:buFont typeface="Wingdings" pitchFamily="2" charset="2"/>
              <a:buChar char="Ø"/>
            </a:pPr>
            <a:r>
              <a:rPr lang="en-US" sz="1600" b="1" dirty="0" smtClean="0"/>
              <a:t> FUNCTIONAL MAINSTAYS</a:t>
            </a:r>
            <a:r>
              <a:rPr lang="en-US" sz="1600" dirty="0" smtClean="0"/>
              <a:t>: SALES &amp; MARKETING, OPERATIONS, PROJECTS &amp; START UPS.</a:t>
            </a:r>
          </a:p>
          <a:p>
            <a:pPr>
              <a:buFont typeface="Wingdings" pitchFamily="2" charset="2"/>
              <a:buChar char="Ø"/>
            </a:pPr>
            <a:r>
              <a:rPr lang="en-US" sz="1600" dirty="0" smtClean="0"/>
              <a:t> WORKED IN MAJOR CITIES ACROSS INDIA AT SENIOR LEVELS AND ACROSS FUNCTIONS.</a:t>
            </a:r>
          </a:p>
          <a:p>
            <a:pPr>
              <a:buFont typeface="Wingdings" pitchFamily="2" charset="2"/>
              <a:buChar char="Ø"/>
            </a:pPr>
            <a:r>
              <a:rPr lang="en-US" b="1" dirty="0" smtClean="0"/>
              <a:t> WRITER AND BLOGGER</a:t>
            </a:r>
          </a:p>
          <a:p>
            <a:pPr>
              <a:buFont typeface="Wingdings" pitchFamily="2" charset="2"/>
              <a:buChar char="Ø"/>
            </a:pPr>
            <a:r>
              <a:rPr lang="en-US" dirty="0" smtClean="0"/>
              <a:t>EMAIL: </a:t>
            </a:r>
            <a:r>
              <a:rPr lang="en-US" dirty="0" smtClean="0">
                <a:hlinkClick r:id="rId2"/>
              </a:rPr>
              <a:t>shravancharitymission@gmail.com</a:t>
            </a:r>
            <a:endParaRPr lang="en-US" dirty="0" smtClean="0"/>
          </a:p>
          <a:p>
            <a:pPr>
              <a:buFont typeface="Wingdings" pitchFamily="2" charset="2"/>
              <a:buChar char="Ø"/>
            </a:pPr>
            <a:r>
              <a:rPr lang="en-US" dirty="0" smtClean="0">
                <a:hlinkClick r:id="rId3"/>
              </a:rPr>
              <a:t>https://kamleshsujata.wordpress.com</a:t>
            </a:r>
            <a:endParaRPr lang="en-US" dirty="0" smtClean="0"/>
          </a:p>
          <a:p>
            <a:pPr>
              <a:buFont typeface="Wingdings" pitchFamily="2" charset="2"/>
              <a:buChar char="Ø"/>
            </a:pPr>
            <a:r>
              <a:rPr lang="en-US" dirty="0" smtClean="0"/>
              <a:t> </a:t>
            </a:r>
            <a:r>
              <a:rPr lang="en-US" dirty="0" smtClean="0"/>
              <a:t>PUBLICATIONS</a:t>
            </a:r>
            <a:endParaRPr lang="en-US" dirty="0" smtClean="0"/>
          </a:p>
          <a:p>
            <a:endParaRPr lang="en-IN" dirty="0"/>
          </a:p>
        </p:txBody>
      </p:sp>
      <p:pic>
        <p:nvPicPr>
          <p:cNvPr id="2050" name="Picture 2" descr="C:\Users\Admin\Desktop\ramanujan\presentation2.jpg"/>
          <p:cNvPicPr>
            <a:picLocks noChangeAspect="1" noChangeArrowheads="1"/>
          </p:cNvPicPr>
          <p:nvPr/>
        </p:nvPicPr>
        <p:blipFill>
          <a:blip r:embed="rId4"/>
          <a:srcRect/>
          <a:stretch>
            <a:fillRect/>
          </a:stretch>
        </p:blipFill>
        <p:spPr bwMode="auto">
          <a:xfrm>
            <a:off x="8496332" y="-24"/>
            <a:ext cx="647700" cy="857256"/>
          </a:xfrm>
          <a:prstGeom prst="rect">
            <a:avLst/>
          </a:prstGeom>
          <a:noFill/>
        </p:spPr>
      </p:pic>
      <p:sp>
        <p:nvSpPr>
          <p:cNvPr id="12" name="Rectangle 11"/>
          <p:cNvSpPr/>
          <p:nvPr/>
        </p:nvSpPr>
        <p:spPr>
          <a:xfrm>
            <a:off x="0" y="6215082"/>
            <a:ext cx="9144000" cy="6429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p:cNvSpPr txBox="1"/>
          <p:nvPr/>
        </p:nvSpPr>
        <p:spPr>
          <a:xfrm>
            <a:off x="785786" y="6357958"/>
            <a:ext cx="7358114" cy="369332"/>
          </a:xfrm>
          <a:prstGeom prst="rect">
            <a:avLst/>
          </a:prstGeom>
          <a:noFill/>
        </p:spPr>
        <p:txBody>
          <a:bodyPr wrap="square" rtlCol="0">
            <a:spAutoFit/>
          </a:bodyPr>
          <a:lstStyle/>
          <a:p>
            <a:pPr algn="ctr"/>
            <a:r>
              <a:rPr lang="en-US" b="1" dirty="0" smtClean="0">
                <a:solidFill>
                  <a:schemeClr val="bg1"/>
                </a:solidFill>
              </a:rPr>
              <a:t>NOTHING HAPPENS BY CHANCE– YOU NEED TO WORK FOR IT</a:t>
            </a:r>
            <a:endParaRPr lang="en-IN" b="1" dirty="0">
              <a:solidFill>
                <a:schemeClr val="bg1"/>
              </a:solidFill>
            </a:endParaRPr>
          </a:p>
        </p:txBody>
      </p:sp>
      <p:sp>
        <p:nvSpPr>
          <p:cNvPr id="10" name="Slide Number Placeholder 9"/>
          <p:cNvSpPr>
            <a:spLocks noGrp="1"/>
          </p:cNvSpPr>
          <p:nvPr>
            <p:ph type="sldNum" sz="quarter" idx="12"/>
          </p:nvPr>
        </p:nvSpPr>
        <p:spPr/>
        <p:txBody>
          <a:bodyPr/>
          <a:lstStyle/>
          <a:p>
            <a:fld id="{C52FAA9D-3379-4BF4-9950-A88E7AB19C0D}" type="slidenum">
              <a:rPr lang="en-IN" smtClean="0"/>
              <a:pPr/>
              <a:t>2</a:t>
            </a:fld>
            <a:endParaRPr lang="en-IN"/>
          </a:p>
        </p:txBody>
      </p:sp>
      <p:pic>
        <p:nvPicPr>
          <p:cNvPr id="25601" name="Picture 1" descr="C:\Users\Admin\Desktop\ramanujan\presentation 3.jpg"/>
          <p:cNvPicPr>
            <a:picLocks noChangeAspect="1" noChangeArrowheads="1"/>
          </p:cNvPicPr>
          <p:nvPr/>
        </p:nvPicPr>
        <p:blipFill>
          <a:blip r:embed="rId5"/>
          <a:srcRect/>
          <a:stretch>
            <a:fillRect/>
          </a:stretch>
        </p:blipFill>
        <p:spPr bwMode="auto">
          <a:xfrm>
            <a:off x="5429262" y="5286394"/>
            <a:ext cx="857250" cy="857250"/>
          </a:xfrm>
          <a:prstGeom prst="rect">
            <a:avLst/>
          </a:prstGeom>
          <a:noFill/>
        </p:spPr>
      </p:pic>
      <p:pic>
        <p:nvPicPr>
          <p:cNvPr id="25602" name="Picture 2" descr="C:\Users\Admin\Desktop\ramanujan\presentation.jpg"/>
          <p:cNvPicPr>
            <a:picLocks noChangeAspect="1" noChangeArrowheads="1"/>
          </p:cNvPicPr>
          <p:nvPr/>
        </p:nvPicPr>
        <p:blipFill>
          <a:blip r:embed="rId6"/>
          <a:srcRect/>
          <a:stretch>
            <a:fillRect/>
          </a:stretch>
        </p:blipFill>
        <p:spPr bwMode="auto">
          <a:xfrm>
            <a:off x="6215074" y="5286394"/>
            <a:ext cx="785818" cy="857250"/>
          </a:xfrm>
          <a:prstGeom prst="rect">
            <a:avLst/>
          </a:prstGeom>
          <a:noFill/>
        </p:spPr>
      </p:pic>
      <p:pic>
        <p:nvPicPr>
          <p:cNvPr id="25603" name="Picture 3" descr="C:\Users\Admin\Desktop\ramanujan\presentation1.jpg"/>
          <p:cNvPicPr>
            <a:picLocks noChangeAspect="1" noChangeArrowheads="1"/>
          </p:cNvPicPr>
          <p:nvPr/>
        </p:nvPicPr>
        <p:blipFill>
          <a:blip r:embed="rId7"/>
          <a:srcRect/>
          <a:stretch>
            <a:fillRect/>
          </a:stretch>
        </p:blipFill>
        <p:spPr bwMode="auto">
          <a:xfrm>
            <a:off x="7067572" y="5243532"/>
            <a:ext cx="647700" cy="900112"/>
          </a:xfrm>
          <a:prstGeom prst="rect">
            <a:avLst/>
          </a:prstGeom>
          <a:noFill/>
        </p:spPr>
      </p:pic>
      <p:pic>
        <p:nvPicPr>
          <p:cNvPr id="15" name="Picture 14" descr="C:\Users\Admin\Desktop\vineet folders\Book K Tripathiji.jpg"/>
          <p:cNvPicPr/>
          <p:nvPr/>
        </p:nvPicPr>
        <p:blipFill>
          <a:blip r:embed="rId8" cstate="print"/>
          <a:srcRect/>
          <a:stretch>
            <a:fillRect/>
          </a:stretch>
        </p:blipFill>
        <p:spPr bwMode="auto">
          <a:xfrm>
            <a:off x="7858148" y="5283452"/>
            <a:ext cx="1198939" cy="860192"/>
          </a:xfrm>
          <a:prstGeom prst="rect">
            <a:avLst/>
          </a:prstGeom>
          <a:noFill/>
          <a:ln w="9525">
            <a:noFill/>
            <a:miter lim="800000"/>
            <a:headEnd/>
            <a:tailEnd/>
          </a:ln>
        </p:spPr>
      </p:pic>
      <p:sp>
        <p:nvSpPr>
          <p:cNvPr id="16" name="Right Arrow 15"/>
          <p:cNvSpPr/>
          <p:nvPr/>
        </p:nvSpPr>
        <p:spPr>
          <a:xfrm>
            <a:off x="2143108" y="6000768"/>
            <a:ext cx="3286148" cy="4571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857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0" y="71414"/>
            <a:ext cx="9144000" cy="584775"/>
          </a:xfrm>
          <a:prstGeom prst="rect">
            <a:avLst/>
          </a:prstGeom>
          <a:noFill/>
        </p:spPr>
        <p:txBody>
          <a:bodyPr wrap="square" rtlCol="0">
            <a:spAutoFit/>
          </a:bodyPr>
          <a:lstStyle/>
          <a:p>
            <a:pPr algn="ctr"/>
            <a:r>
              <a:rPr lang="en-US" sz="3200" b="1" dirty="0" smtClean="0">
                <a:solidFill>
                  <a:schemeClr val="bg1"/>
                </a:solidFill>
              </a:rPr>
              <a:t>CONTENT</a:t>
            </a:r>
            <a:endParaRPr lang="en-IN" sz="3200" b="1" dirty="0">
              <a:solidFill>
                <a:schemeClr val="bg1"/>
              </a:solidFill>
            </a:endParaRPr>
          </a:p>
        </p:txBody>
      </p:sp>
      <p:sp>
        <p:nvSpPr>
          <p:cNvPr id="4" name="TextBox 3"/>
          <p:cNvSpPr txBox="1"/>
          <p:nvPr/>
        </p:nvSpPr>
        <p:spPr>
          <a:xfrm>
            <a:off x="285720" y="1142984"/>
            <a:ext cx="8072494" cy="6740307"/>
          </a:xfrm>
          <a:prstGeom prst="rect">
            <a:avLst/>
          </a:prstGeom>
          <a:noFill/>
        </p:spPr>
        <p:txBody>
          <a:bodyPr wrap="square" rtlCol="0">
            <a:spAutoFit/>
          </a:bodyPr>
          <a:lstStyle/>
          <a:p>
            <a:endParaRPr lang="en-US" sz="2400" b="1" dirty="0" smtClean="0"/>
          </a:p>
          <a:p>
            <a:endParaRPr lang="en-US" sz="2400" b="1" dirty="0" smtClean="0"/>
          </a:p>
          <a:p>
            <a:pPr algn="ctr"/>
            <a:r>
              <a:rPr lang="en-US" sz="2800" dirty="0" smtClean="0">
                <a:latin typeface="AR BLANCA" pitchFamily="2" charset="0"/>
              </a:rPr>
              <a:t>INDIAN</a:t>
            </a:r>
            <a:r>
              <a:rPr lang="en-US" sz="2800" dirty="0" smtClean="0">
                <a:latin typeface="AR BLANCA" pitchFamily="2" charset="0"/>
              </a:rPr>
              <a:t> </a:t>
            </a:r>
            <a:r>
              <a:rPr lang="en-US" sz="2800" dirty="0" smtClean="0">
                <a:latin typeface="AR BLANCA" pitchFamily="2" charset="0"/>
              </a:rPr>
              <a:t>RETAIL INDUSTRY</a:t>
            </a:r>
          </a:p>
          <a:p>
            <a:pPr>
              <a:buFont typeface="Wingdings" pitchFamily="2" charset="2"/>
              <a:buChar char="§"/>
            </a:pPr>
            <a:endParaRPr lang="en-US" dirty="0"/>
          </a:p>
          <a:p>
            <a:endParaRPr lang="en-US" dirty="0" smtClean="0"/>
          </a:p>
          <a:p>
            <a:pPr>
              <a:buFont typeface="Wingdings" pitchFamily="2" charset="2"/>
              <a:buChar char="§"/>
            </a:pPr>
            <a:endParaRPr lang="en-US" dirty="0" smtClean="0"/>
          </a:p>
          <a:p>
            <a:endParaRPr lang="en-US" dirty="0" smtClean="0"/>
          </a:p>
          <a:p>
            <a:pPr>
              <a:buFont typeface="Wingdings" pitchFamily="2" charset="2"/>
              <a:buChar char="§"/>
            </a:pPr>
            <a:endParaRPr lang="en-US" dirty="0" smtClean="0"/>
          </a:p>
          <a:p>
            <a:pPr>
              <a:buFont typeface="Wingdings" pitchFamily="2" charset="2"/>
              <a:buChar char="§"/>
            </a:pPr>
            <a:endParaRPr lang="en-US" dirty="0" smtClean="0"/>
          </a:p>
          <a:p>
            <a:endParaRPr lang="en-US" dirty="0" smtClean="0"/>
          </a:p>
          <a:p>
            <a:pPr>
              <a:buFont typeface="Wingdings" pitchFamily="2" charset="2"/>
              <a:buChar char="§"/>
            </a:pPr>
            <a:endParaRPr lang="en-US" dirty="0" smtClean="0"/>
          </a:p>
          <a:p>
            <a:pPr>
              <a:buFont typeface="Wingdings" pitchFamily="2" charset="2"/>
              <a:buChar char="§"/>
            </a:pPr>
            <a:endParaRPr lang="en-US" dirty="0" smtClean="0"/>
          </a:p>
          <a:p>
            <a:pPr>
              <a:buFont typeface="Wingdings" pitchFamily="2" charset="2"/>
              <a:buChar char="§"/>
            </a:pPr>
            <a:endParaRPr lang="en-US" dirty="0" smtClean="0"/>
          </a:p>
          <a:p>
            <a:pPr>
              <a:buFont typeface="Wingdings" pitchFamily="2" charset="2"/>
              <a:buChar char="§"/>
            </a:pPr>
            <a:endParaRPr lang="en-US" dirty="0"/>
          </a:p>
          <a:p>
            <a:endParaRPr lang="en-US" dirty="0" smtClean="0"/>
          </a:p>
          <a:p>
            <a:pPr>
              <a:buFont typeface="Wingdings" pitchFamily="2" charset="2"/>
              <a:buChar char="§"/>
            </a:pPr>
            <a:endParaRPr lang="en-US" dirty="0" smtClean="0"/>
          </a:p>
          <a:p>
            <a:pPr>
              <a:buFont typeface="Wingdings" pitchFamily="2" charset="2"/>
              <a:buChar char="§"/>
            </a:pPr>
            <a:endParaRPr lang="en-US" dirty="0" smtClean="0"/>
          </a:p>
          <a:p>
            <a:endParaRPr lang="en-US" dirty="0" smtClean="0"/>
          </a:p>
          <a:p>
            <a:pPr>
              <a:buFont typeface="Wingdings" pitchFamily="2" charset="2"/>
              <a:buChar char="§"/>
            </a:pPr>
            <a:endParaRPr lang="en-US" dirty="0"/>
          </a:p>
          <a:p>
            <a:endParaRPr lang="en-US" dirty="0" smtClean="0"/>
          </a:p>
          <a:p>
            <a:pPr>
              <a:buFont typeface="Wingdings" pitchFamily="2" charset="2"/>
              <a:buChar char="§"/>
            </a:pPr>
            <a:endParaRPr lang="en-US" dirty="0"/>
          </a:p>
          <a:p>
            <a:endParaRPr lang="en-US" dirty="0"/>
          </a:p>
          <a:p>
            <a:endParaRPr lang="en-IN" b="1" dirty="0"/>
          </a:p>
        </p:txBody>
      </p:sp>
      <p:sp>
        <p:nvSpPr>
          <p:cNvPr id="5" name="Rectangle 4"/>
          <p:cNvSpPr/>
          <p:nvPr/>
        </p:nvSpPr>
        <p:spPr>
          <a:xfrm>
            <a:off x="0" y="6143644"/>
            <a:ext cx="9144000" cy="7143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0" y="6357958"/>
            <a:ext cx="9144000" cy="369332"/>
          </a:xfrm>
          <a:prstGeom prst="rect">
            <a:avLst/>
          </a:prstGeom>
          <a:noFill/>
        </p:spPr>
        <p:txBody>
          <a:bodyPr wrap="square" rtlCol="0">
            <a:spAutoFit/>
          </a:bodyPr>
          <a:lstStyle/>
          <a:p>
            <a:pPr algn="ctr"/>
            <a:r>
              <a:rPr lang="en-US" b="1" dirty="0" smtClean="0"/>
              <a:t>  </a:t>
            </a:r>
            <a:r>
              <a:rPr lang="en-US" b="1" dirty="0" smtClean="0"/>
              <a:t>RISE OF INDIAN RETAIL INDUSTRY</a:t>
            </a:r>
            <a:endParaRPr lang="en-IN" b="1" dirty="0"/>
          </a:p>
        </p:txBody>
      </p:sp>
      <p:sp>
        <p:nvSpPr>
          <p:cNvPr id="8" name="TextBox 7"/>
          <p:cNvSpPr txBox="1"/>
          <p:nvPr/>
        </p:nvSpPr>
        <p:spPr>
          <a:xfrm>
            <a:off x="5929322" y="3110211"/>
            <a:ext cx="2286016" cy="461665"/>
          </a:xfrm>
          <a:prstGeom prst="rect">
            <a:avLst/>
          </a:prstGeom>
          <a:noFill/>
        </p:spPr>
        <p:txBody>
          <a:bodyPr wrap="square" rtlCol="0">
            <a:spAutoFit/>
          </a:bodyPr>
          <a:lstStyle/>
          <a:p>
            <a:r>
              <a:rPr lang="en-US" sz="2400" b="1" dirty="0" smtClean="0">
                <a:solidFill>
                  <a:schemeClr val="bg1"/>
                </a:solidFill>
              </a:rPr>
              <a:t>SKILL BUILDING</a:t>
            </a:r>
            <a:endParaRPr lang="en-IN" sz="2400" b="1" dirty="0">
              <a:solidFill>
                <a:schemeClr val="bg1"/>
              </a:solidFill>
            </a:endParaRPr>
          </a:p>
        </p:txBody>
      </p:sp>
      <p:sp>
        <p:nvSpPr>
          <p:cNvPr id="13" name="Slide Number Placeholder 12"/>
          <p:cNvSpPr>
            <a:spLocks noGrp="1"/>
          </p:cNvSpPr>
          <p:nvPr>
            <p:ph type="sldNum" sz="quarter" idx="12"/>
          </p:nvPr>
        </p:nvSpPr>
        <p:spPr/>
        <p:txBody>
          <a:bodyPr/>
          <a:lstStyle/>
          <a:p>
            <a:fld id="{C52FAA9D-3379-4BF4-9950-A88E7AB19C0D}" type="slidenum">
              <a:rPr lang="en-IN" smtClean="0"/>
              <a:pPr/>
              <a:t>3</a:t>
            </a:fld>
            <a:endParaRPr lang="en-IN"/>
          </a:p>
        </p:txBody>
      </p:sp>
      <p:pic>
        <p:nvPicPr>
          <p:cNvPr id="24577" name="Picture 1" descr="C:\Users\Admin\Desktop\images.jpg"/>
          <p:cNvPicPr>
            <a:picLocks noChangeAspect="1" noChangeArrowheads="1"/>
          </p:cNvPicPr>
          <p:nvPr/>
        </p:nvPicPr>
        <p:blipFill>
          <a:blip r:embed="rId2"/>
          <a:srcRect/>
          <a:stretch>
            <a:fillRect/>
          </a:stretch>
        </p:blipFill>
        <p:spPr bwMode="auto">
          <a:xfrm>
            <a:off x="7072330" y="-24"/>
            <a:ext cx="2071702" cy="785818"/>
          </a:xfrm>
          <a:prstGeom prst="rect">
            <a:avLst/>
          </a:prstGeom>
          <a:noFill/>
        </p:spPr>
      </p:pic>
      <p:pic>
        <p:nvPicPr>
          <p:cNvPr id="26625" name="Picture 1" descr="C:\Users\Admin\Desktop\images.jpg"/>
          <p:cNvPicPr>
            <a:picLocks noChangeAspect="1" noChangeArrowheads="1"/>
          </p:cNvPicPr>
          <p:nvPr/>
        </p:nvPicPr>
        <p:blipFill>
          <a:blip r:embed="rId3"/>
          <a:srcRect/>
          <a:stretch>
            <a:fillRect/>
          </a:stretch>
        </p:blipFill>
        <p:spPr bwMode="auto">
          <a:xfrm>
            <a:off x="3286116" y="4224356"/>
            <a:ext cx="2466975" cy="184785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39463"/>
            <a:ext cx="9144000" cy="646331"/>
          </a:xfrm>
          <a:prstGeom prst="rect">
            <a:avLst/>
          </a:prstGeom>
          <a:noFill/>
        </p:spPr>
        <p:txBody>
          <a:bodyPr wrap="square" rtlCol="0">
            <a:spAutoFit/>
          </a:bodyPr>
          <a:lstStyle/>
          <a:p>
            <a:pPr algn="ctr"/>
            <a:r>
              <a:rPr lang="en-US" sz="3600" dirty="0" smtClean="0">
                <a:solidFill>
                  <a:schemeClr val="bg1"/>
                </a:solidFill>
              </a:rPr>
              <a:t>THE FOUR CIRCLES</a:t>
            </a:r>
            <a:endParaRPr lang="en-IN" sz="3600" dirty="0">
              <a:solidFill>
                <a:schemeClr val="bg1"/>
              </a:solidFill>
            </a:endParaRPr>
          </a:p>
        </p:txBody>
      </p:sp>
      <p:sp>
        <p:nvSpPr>
          <p:cNvPr id="7" name="Oval 6"/>
          <p:cNvSpPr/>
          <p:nvPr/>
        </p:nvSpPr>
        <p:spPr>
          <a:xfrm>
            <a:off x="285720" y="1357298"/>
            <a:ext cx="2071702" cy="14287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785786" y="1714488"/>
            <a:ext cx="1214446" cy="584775"/>
          </a:xfrm>
          <a:prstGeom prst="rect">
            <a:avLst/>
          </a:prstGeom>
          <a:noFill/>
        </p:spPr>
        <p:txBody>
          <a:bodyPr wrap="square" rtlCol="0">
            <a:spAutoFit/>
          </a:bodyPr>
          <a:lstStyle/>
          <a:p>
            <a:r>
              <a:rPr lang="en-US" sz="3200" dirty="0" smtClean="0">
                <a:solidFill>
                  <a:schemeClr val="bg1"/>
                </a:solidFill>
              </a:rPr>
              <a:t>Learn</a:t>
            </a:r>
            <a:endParaRPr lang="en-IN" sz="3200" dirty="0">
              <a:solidFill>
                <a:schemeClr val="bg1"/>
              </a:solidFill>
            </a:endParaRPr>
          </a:p>
        </p:txBody>
      </p:sp>
      <p:cxnSp>
        <p:nvCxnSpPr>
          <p:cNvPr id="12" name="Straight Arrow Connector 11"/>
          <p:cNvCxnSpPr>
            <a:endCxn id="13" idx="2"/>
          </p:cNvCxnSpPr>
          <p:nvPr/>
        </p:nvCxnSpPr>
        <p:spPr>
          <a:xfrm>
            <a:off x="2285984" y="2000240"/>
            <a:ext cx="928694"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214678" y="1285860"/>
            <a:ext cx="2357454" cy="150019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Oval 13"/>
          <p:cNvSpPr/>
          <p:nvPr/>
        </p:nvSpPr>
        <p:spPr>
          <a:xfrm>
            <a:off x="6500826" y="1357298"/>
            <a:ext cx="2357454" cy="1357322"/>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6" name="Straight Arrow Connector 15"/>
          <p:cNvCxnSpPr>
            <a:endCxn id="14" idx="2"/>
          </p:cNvCxnSpPr>
          <p:nvPr/>
        </p:nvCxnSpPr>
        <p:spPr>
          <a:xfrm flipV="1">
            <a:off x="5357818" y="2035959"/>
            <a:ext cx="1143008" cy="341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500430" y="1762772"/>
            <a:ext cx="2000264" cy="523220"/>
          </a:xfrm>
          <a:prstGeom prst="rect">
            <a:avLst/>
          </a:prstGeom>
          <a:noFill/>
        </p:spPr>
        <p:txBody>
          <a:bodyPr wrap="square" rtlCol="0">
            <a:spAutoFit/>
          </a:bodyPr>
          <a:lstStyle/>
          <a:p>
            <a:r>
              <a:rPr lang="en-US" sz="2800" dirty="0" smtClean="0">
                <a:solidFill>
                  <a:schemeClr val="bg1"/>
                </a:solidFill>
              </a:rPr>
              <a:t>Implement</a:t>
            </a:r>
            <a:endParaRPr lang="en-IN" sz="2800" dirty="0">
              <a:solidFill>
                <a:schemeClr val="bg1"/>
              </a:solidFill>
            </a:endParaRPr>
          </a:p>
        </p:txBody>
      </p:sp>
      <p:sp>
        <p:nvSpPr>
          <p:cNvPr id="18" name="TextBox 17"/>
          <p:cNvSpPr txBox="1"/>
          <p:nvPr/>
        </p:nvSpPr>
        <p:spPr>
          <a:xfrm>
            <a:off x="6929454" y="1762772"/>
            <a:ext cx="1500198" cy="523220"/>
          </a:xfrm>
          <a:prstGeom prst="rect">
            <a:avLst/>
          </a:prstGeom>
          <a:noFill/>
        </p:spPr>
        <p:txBody>
          <a:bodyPr wrap="square" rtlCol="0">
            <a:spAutoFit/>
          </a:bodyPr>
          <a:lstStyle/>
          <a:p>
            <a:r>
              <a:rPr lang="en-US" sz="2800" dirty="0" smtClean="0">
                <a:solidFill>
                  <a:schemeClr val="bg1"/>
                </a:solidFill>
              </a:rPr>
              <a:t>Innovate</a:t>
            </a:r>
            <a:endParaRPr lang="en-IN" sz="2800" dirty="0">
              <a:solidFill>
                <a:schemeClr val="bg1"/>
              </a:solidFill>
            </a:endParaRPr>
          </a:p>
        </p:txBody>
      </p:sp>
      <p:sp>
        <p:nvSpPr>
          <p:cNvPr id="19" name="Oval 18"/>
          <p:cNvSpPr/>
          <p:nvPr/>
        </p:nvSpPr>
        <p:spPr>
          <a:xfrm>
            <a:off x="3143240" y="3643314"/>
            <a:ext cx="2500330" cy="185738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p:cNvSpPr txBox="1"/>
          <p:nvPr/>
        </p:nvSpPr>
        <p:spPr>
          <a:xfrm>
            <a:off x="3286116" y="4263102"/>
            <a:ext cx="2786082" cy="523220"/>
          </a:xfrm>
          <a:prstGeom prst="rect">
            <a:avLst/>
          </a:prstGeom>
          <a:noFill/>
        </p:spPr>
        <p:txBody>
          <a:bodyPr wrap="square" rtlCol="0">
            <a:spAutoFit/>
          </a:bodyPr>
          <a:lstStyle/>
          <a:p>
            <a:r>
              <a:rPr lang="en-US" sz="2800" dirty="0" smtClean="0">
                <a:solidFill>
                  <a:schemeClr val="bg1"/>
                </a:solidFill>
              </a:rPr>
              <a:t>Training-is key</a:t>
            </a:r>
            <a:endParaRPr lang="en-IN" sz="2800" dirty="0">
              <a:solidFill>
                <a:schemeClr val="bg1"/>
              </a:solidFill>
            </a:endParaRPr>
          </a:p>
        </p:txBody>
      </p:sp>
      <p:cxnSp>
        <p:nvCxnSpPr>
          <p:cNvPr id="22" name="Straight Arrow Connector 21"/>
          <p:cNvCxnSpPr/>
          <p:nvPr/>
        </p:nvCxnSpPr>
        <p:spPr>
          <a:xfrm rot="16200000" flipV="1">
            <a:off x="1821637" y="2678901"/>
            <a:ext cx="1500198" cy="14287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flipH="1" flipV="1">
            <a:off x="3749668" y="3178967"/>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5429256" y="2571744"/>
            <a:ext cx="1643074" cy="14287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0" y="6072206"/>
            <a:ext cx="9144000" cy="785794"/>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p:cNvSpPr txBox="1"/>
          <p:nvPr/>
        </p:nvSpPr>
        <p:spPr>
          <a:xfrm>
            <a:off x="0" y="6143644"/>
            <a:ext cx="9144000" cy="584775"/>
          </a:xfrm>
          <a:prstGeom prst="rect">
            <a:avLst/>
          </a:prstGeom>
          <a:noFill/>
        </p:spPr>
        <p:txBody>
          <a:bodyPr wrap="square" rtlCol="0">
            <a:spAutoFit/>
          </a:bodyPr>
          <a:lstStyle/>
          <a:p>
            <a:pPr algn="ctr"/>
            <a:r>
              <a:rPr lang="en-US" sz="3200" dirty="0" smtClean="0">
                <a:solidFill>
                  <a:schemeClr val="bg1"/>
                </a:solidFill>
              </a:rPr>
              <a:t>CORE CAREER MESSAGE</a:t>
            </a:r>
            <a:endParaRPr lang="en-IN" sz="3200" dirty="0">
              <a:solidFill>
                <a:schemeClr val="bg1"/>
              </a:solidFill>
            </a:endParaRPr>
          </a:p>
        </p:txBody>
      </p:sp>
      <p:cxnSp>
        <p:nvCxnSpPr>
          <p:cNvPr id="23" name="Straight Arrow Connector 22"/>
          <p:cNvCxnSpPr>
            <a:endCxn id="19" idx="1"/>
          </p:cNvCxnSpPr>
          <p:nvPr/>
        </p:nvCxnSpPr>
        <p:spPr>
          <a:xfrm rot="16200000" flipH="1">
            <a:off x="2118748" y="2524665"/>
            <a:ext cx="1415016" cy="13662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3999305" y="3215083"/>
            <a:ext cx="8580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flipV="1">
            <a:off x="5143504" y="2428868"/>
            <a:ext cx="1643074" cy="14287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Slide Number Placeholder 24"/>
          <p:cNvSpPr>
            <a:spLocks noGrp="1"/>
          </p:cNvSpPr>
          <p:nvPr>
            <p:ph type="sldNum" sz="quarter" idx="12"/>
          </p:nvPr>
        </p:nvSpPr>
        <p:spPr/>
        <p:txBody>
          <a:bodyPr/>
          <a:lstStyle/>
          <a:p>
            <a:fld id="{C52FAA9D-3379-4BF4-9950-A88E7AB19C0D}" type="slidenum">
              <a:rPr lang="en-IN" smtClean="0"/>
              <a:pPr/>
              <a:t>4</a:t>
            </a:fld>
            <a:endParaRPr lang="en-IN"/>
          </a:p>
        </p:txBody>
      </p:sp>
      <p:pic>
        <p:nvPicPr>
          <p:cNvPr id="23553" name="Picture 1" descr="C:\Users\Admin\Desktop\vvv.jpg"/>
          <p:cNvPicPr>
            <a:picLocks noChangeAspect="1" noChangeArrowheads="1"/>
          </p:cNvPicPr>
          <p:nvPr/>
        </p:nvPicPr>
        <p:blipFill>
          <a:blip r:embed="rId2"/>
          <a:srcRect/>
          <a:stretch>
            <a:fillRect/>
          </a:stretch>
        </p:blipFill>
        <p:spPr bwMode="auto">
          <a:xfrm>
            <a:off x="6738970" y="0"/>
            <a:ext cx="2405030" cy="92867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5723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0" y="142852"/>
            <a:ext cx="9144000" cy="523220"/>
          </a:xfrm>
          <a:prstGeom prst="rect">
            <a:avLst/>
          </a:prstGeom>
          <a:noFill/>
        </p:spPr>
        <p:txBody>
          <a:bodyPr wrap="square" rtlCol="0">
            <a:spAutoFit/>
          </a:bodyPr>
          <a:lstStyle/>
          <a:p>
            <a:pPr algn="ctr"/>
            <a:r>
              <a:rPr lang="en-US" sz="2800" b="1" dirty="0" smtClean="0">
                <a:solidFill>
                  <a:schemeClr val="bg1"/>
                </a:solidFill>
              </a:rPr>
              <a:t>CAREER CHALLENGES</a:t>
            </a:r>
            <a:endParaRPr lang="en-IN" sz="2800" b="1" dirty="0">
              <a:solidFill>
                <a:schemeClr val="bg1"/>
              </a:solidFill>
            </a:endParaRPr>
          </a:p>
        </p:txBody>
      </p:sp>
      <p:sp>
        <p:nvSpPr>
          <p:cNvPr id="4" name="TextBox 3"/>
          <p:cNvSpPr txBox="1"/>
          <p:nvPr/>
        </p:nvSpPr>
        <p:spPr>
          <a:xfrm>
            <a:off x="285720" y="1142984"/>
            <a:ext cx="4000528" cy="4924425"/>
          </a:xfrm>
          <a:prstGeom prst="rect">
            <a:avLst/>
          </a:prstGeom>
          <a:noFill/>
        </p:spPr>
        <p:txBody>
          <a:bodyPr wrap="square" rtlCol="0">
            <a:spAutoFit/>
          </a:bodyPr>
          <a:lstStyle/>
          <a:p>
            <a:pPr>
              <a:buFont typeface="Wingdings" pitchFamily="2" charset="2"/>
              <a:buChar char="§"/>
            </a:pPr>
            <a:r>
              <a:rPr lang="en-US" dirty="0" smtClean="0"/>
              <a:t> </a:t>
            </a:r>
            <a:r>
              <a:rPr lang="en-US" sz="1600" dirty="0" smtClean="0"/>
              <a:t>FAST PACE OF TECHNOLOGY</a:t>
            </a:r>
          </a:p>
          <a:p>
            <a:pPr>
              <a:buFont typeface="Wingdings" pitchFamily="2" charset="2"/>
              <a:buChar char="§"/>
            </a:pPr>
            <a:endParaRPr lang="en-US" sz="1600" dirty="0" smtClean="0"/>
          </a:p>
          <a:p>
            <a:pPr>
              <a:buFont typeface="Wingdings" pitchFamily="2" charset="2"/>
              <a:buChar char="§"/>
            </a:pPr>
            <a:r>
              <a:rPr lang="en-US" sz="1600" dirty="0" smtClean="0"/>
              <a:t> ENGLISH LANGUAGE </a:t>
            </a:r>
          </a:p>
          <a:p>
            <a:pPr>
              <a:buFont typeface="Wingdings" pitchFamily="2" charset="2"/>
              <a:buChar char="§"/>
            </a:pPr>
            <a:endParaRPr lang="en-US" sz="1600" dirty="0"/>
          </a:p>
          <a:p>
            <a:pPr>
              <a:buFont typeface="Wingdings" pitchFamily="2" charset="2"/>
              <a:buChar char="§"/>
            </a:pPr>
            <a:r>
              <a:rPr lang="en-US" sz="1600" dirty="0" smtClean="0"/>
              <a:t> FAST PACE OF LIFE</a:t>
            </a:r>
          </a:p>
          <a:p>
            <a:pPr>
              <a:buFont typeface="Wingdings" pitchFamily="2" charset="2"/>
              <a:buChar char="§"/>
            </a:pPr>
            <a:endParaRPr lang="en-US" sz="1600" dirty="0"/>
          </a:p>
          <a:p>
            <a:pPr>
              <a:buFont typeface="Wingdings" pitchFamily="2" charset="2"/>
              <a:buChar char="§"/>
            </a:pPr>
            <a:r>
              <a:rPr lang="en-US" sz="1600" dirty="0" smtClean="0"/>
              <a:t> GLOBAL REACH</a:t>
            </a:r>
          </a:p>
          <a:p>
            <a:pPr>
              <a:buFont typeface="Wingdings" pitchFamily="2" charset="2"/>
              <a:buChar char="§"/>
            </a:pPr>
            <a:endParaRPr lang="en-US" sz="1600" dirty="0"/>
          </a:p>
          <a:p>
            <a:pPr>
              <a:buFont typeface="Wingdings" pitchFamily="2" charset="2"/>
              <a:buChar char="§"/>
            </a:pPr>
            <a:r>
              <a:rPr lang="en-US" sz="1600" dirty="0" smtClean="0"/>
              <a:t> GLOBAL COMPETITION</a:t>
            </a:r>
          </a:p>
          <a:p>
            <a:pPr>
              <a:buFont typeface="Wingdings" pitchFamily="2" charset="2"/>
              <a:buChar char="§"/>
            </a:pPr>
            <a:endParaRPr lang="en-US" sz="1600" dirty="0"/>
          </a:p>
          <a:p>
            <a:pPr>
              <a:buFont typeface="Wingdings" pitchFamily="2" charset="2"/>
              <a:buChar char="§"/>
            </a:pPr>
            <a:r>
              <a:rPr lang="en-US" sz="1600" dirty="0" smtClean="0"/>
              <a:t> CONTINUOUS TRAINING</a:t>
            </a:r>
          </a:p>
          <a:p>
            <a:pPr>
              <a:buFont typeface="Wingdings" pitchFamily="2" charset="2"/>
              <a:buChar char="§"/>
            </a:pPr>
            <a:endParaRPr lang="en-US" sz="1600" dirty="0" smtClean="0"/>
          </a:p>
          <a:p>
            <a:pPr>
              <a:buFont typeface="Wingdings" pitchFamily="2" charset="2"/>
              <a:buChar char="§"/>
            </a:pPr>
            <a:r>
              <a:rPr lang="en-US" sz="1600" dirty="0" smtClean="0"/>
              <a:t>  TO BE MULTI SKILLED</a:t>
            </a:r>
          </a:p>
          <a:p>
            <a:pPr>
              <a:buFont typeface="Wingdings" pitchFamily="2" charset="2"/>
              <a:buChar char="§"/>
            </a:pPr>
            <a:endParaRPr lang="en-US" sz="1600" dirty="0"/>
          </a:p>
          <a:p>
            <a:pPr>
              <a:buFont typeface="Wingdings" pitchFamily="2" charset="2"/>
              <a:buChar char="§"/>
            </a:pPr>
            <a:r>
              <a:rPr lang="en-US" sz="1600" dirty="0" smtClean="0"/>
              <a:t>  MULTI TASKING</a:t>
            </a:r>
          </a:p>
          <a:p>
            <a:pPr>
              <a:buFont typeface="Wingdings" pitchFamily="2" charset="2"/>
              <a:buChar char="§"/>
            </a:pPr>
            <a:endParaRPr lang="en-US" sz="1600" dirty="0"/>
          </a:p>
          <a:p>
            <a:pPr>
              <a:buFont typeface="Wingdings" pitchFamily="2" charset="2"/>
              <a:buChar char="§"/>
            </a:pPr>
            <a:r>
              <a:rPr lang="en-US" sz="1600" dirty="0" smtClean="0"/>
              <a:t> SMART WORKING</a:t>
            </a:r>
          </a:p>
          <a:p>
            <a:pPr>
              <a:buFont typeface="Wingdings" pitchFamily="2" charset="2"/>
              <a:buChar char="§"/>
            </a:pPr>
            <a:endParaRPr lang="en-US" sz="1600" dirty="0"/>
          </a:p>
          <a:p>
            <a:pPr>
              <a:buFont typeface="Wingdings" pitchFamily="2" charset="2"/>
              <a:buChar char="§"/>
            </a:pPr>
            <a:r>
              <a:rPr lang="en-US" sz="1600" dirty="0" smtClean="0"/>
              <a:t> MOBILITY</a:t>
            </a:r>
            <a:endParaRPr lang="en-IN" sz="1600" dirty="0"/>
          </a:p>
        </p:txBody>
      </p:sp>
      <p:sp>
        <p:nvSpPr>
          <p:cNvPr id="5" name="TextBox 4"/>
          <p:cNvSpPr txBox="1"/>
          <p:nvPr/>
        </p:nvSpPr>
        <p:spPr>
          <a:xfrm>
            <a:off x="6000760" y="1071546"/>
            <a:ext cx="4071966" cy="4924425"/>
          </a:xfrm>
          <a:prstGeom prst="rect">
            <a:avLst/>
          </a:prstGeom>
          <a:noFill/>
        </p:spPr>
        <p:txBody>
          <a:bodyPr wrap="square" rtlCol="0">
            <a:spAutoFit/>
          </a:bodyPr>
          <a:lstStyle/>
          <a:p>
            <a:pPr>
              <a:buFont typeface="Wingdings" pitchFamily="2" charset="2"/>
              <a:buChar char="§"/>
            </a:pPr>
            <a:r>
              <a:rPr lang="en-US" dirty="0" smtClean="0"/>
              <a:t>  </a:t>
            </a:r>
            <a:r>
              <a:rPr lang="en-US" sz="1600" dirty="0" smtClean="0"/>
              <a:t>DYNAMIC ENVIRONMENT</a:t>
            </a:r>
          </a:p>
          <a:p>
            <a:pPr>
              <a:buFont typeface="Wingdings" pitchFamily="2" charset="2"/>
              <a:buChar char="§"/>
            </a:pPr>
            <a:endParaRPr lang="en-US" sz="1600" dirty="0"/>
          </a:p>
          <a:p>
            <a:pPr>
              <a:buFont typeface="Wingdings" pitchFamily="2" charset="2"/>
              <a:buChar char="§"/>
            </a:pPr>
            <a:r>
              <a:rPr lang="en-US" sz="1600" dirty="0" smtClean="0"/>
              <a:t>  FORCE MEAJURE</a:t>
            </a:r>
          </a:p>
          <a:p>
            <a:pPr>
              <a:buFont typeface="Wingdings" pitchFamily="2" charset="2"/>
              <a:buChar char="§"/>
            </a:pPr>
            <a:endParaRPr lang="en-US" sz="1600" dirty="0"/>
          </a:p>
          <a:p>
            <a:pPr>
              <a:buFont typeface="Wingdings" pitchFamily="2" charset="2"/>
              <a:buChar char="§"/>
            </a:pPr>
            <a:r>
              <a:rPr lang="en-US" sz="1600" dirty="0" smtClean="0"/>
              <a:t>  TRANSPARENCY</a:t>
            </a:r>
          </a:p>
          <a:p>
            <a:pPr>
              <a:buFont typeface="Wingdings" pitchFamily="2" charset="2"/>
              <a:buChar char="§"/>
            </a:pPr>
            <a:endParaRPr lang="en-US" sz="1600" dirty="0"/>
          </a:p>
          <a:p>
            <a:pPr>
              <a:buFont typeface="Wingdings" pitchFamily="2" charset="2"/>
              <a:buChar char="§"/>
            </a:pPr>
            <a:r>
              <a:rPr lang="en-US" sz="1600" dirty="0" smtClean="0"/>
              <a:t>  BUSINESS LAWS &amp; TAXES</a:t>
            </a:r>
          </a:p>
          <a:p>
            <a:pPr>
              <a:buFont typeface="Wingdings" pitchFamily="2" charset="2"/>
              <a:buChar char="§"/>
            </a:pPr>
            <a:endParaRPr lang="en-US" sz="1600" dirty="0"/>
          </a:p>
          <a:p>
            <a:pPr>
              <a:buFont typeface="Wingdings" pitchFamily="2" charset="2"/>
              <a:buChar char="§"/>
            </a:pPr>
            <a:r>
              <a:rPr lang="en-US" sz="1600" dirty="0" smtClean="0"/>
              <a:t>  EXCELLENCE</a:t>
            </a:r>
          </a:p>
          <a:p>
            <a:pPr>
              <a:buFont typeface="Wingdings" pitchFamily="2" charset="2"/>
              <a:buChar char="§"/>
            </a:pPr>
            <a:endParaRPr lang="en-US" sz="1600" dirty="0"/>
          </a:p>
          <a:p>
            <a:pPr>
              <a:buFont typeface="Wingdings" pitchFamily="2" charset="2"/>
              <a:buChar char="§"/>
            </a:pPr>
            <a:r>
              <a:rPr lang="en-US" sz="1600" dirty="0" smtClean="0"/>
              <a:t>  ENVIRONMENT ISSUES</a:t>
            </a:r>
          </a:p>
          <a:p>
            <a:pPr>
              <a:buFont typeface="Wingdings" pitchFamily="2" charset="2"/>
              <a:buChar char="§"/>
            </a:pPr>
            <a:endParaRPr lang="en-US" sz="1600" dirty="0"/>
          </a:p>
          <a:p>
            <a:pPr>
              <a:buFont typeface="Wingdings" pitchFamily="2" charset="2"/>
              <a:buChar char="§"/>
            </a:pPr>
            <a:r>
              <a:rPr lang="en-US" sz="1600" dirty="0" smtClean="0"/>
              <a:t>  POLARISED SOCIETY</a:t>
            </a:r>
          </a:p>
          <a:p>
            <a:pPr>
              <a:buFont typeface="Wingdings" pitchFamily="2" charset="2"/>
              <a:buChar char="§"/>
            </a:pPr>
            <a:endParaRPr lang="en-US" sz="1600" dirty="0"/>
          </a:p>
          <a:p>
            <a:pPr>
              <a:buFont typeface="Wingdings" pitchFamily="2" charset="2"/>
              <a:buChar char="§"/>
            </a:pPr>
            <a:r>
              <a:rPr lang="en-US" sz="1600" dirty="0" smtClean="0"/>
              <a:t>  DISTANCE</a:t>
            </a:r>
          </a:p>
          <a:p>
            <a:pPr>
              <a:buFont typeface="Wingdings" pitchFamily="2" charset="2"/>
              <a:buChar char="§"/>
            </a:pPr>
            <a:endParaRPr lang="en-US" sz="1600" dirty="0"/>
          </a:p>
          <a:p>
            <a:pPr>
              <a:buFont typeface="Wingdings" pitchFamily="2" charset="2"/>
              <a:buChar char="§"/>
            </a:pPr>
            <a:r>
              <a:rPr lang="en-US" sz="1600" dirty="0" smtClean="0"/>
              <a:t>  SPREAD OF INDUSTRIES</a:t>
            </a:r>
          </a:p>
          <a:p>
            <a:pPr>
              <a:buFont typeface="Wingdings" pitchFamily="2" charset="2"/>
              <a:buChar char="§"/>
            </a:pPr>
            <a:endParaRPr lang="en-US" sz="1600" dirty="0"/>
          </a:p>
          <a:p>
            <a:pPr>
              <a:buFont typeface="Wingdings" pitchFamily="2" charset="2"/>
              <a:buChar char="§"/>
            </a:pPr>
            <a:r>
              <a:rPr lang="en-US" sz="1600" dirty="0" smtClean="0"/>
              <a:t>  INTELLECT &amp; FIELD</a:t>
            </a:r>
            <a:endParaRPr lang="en-IN" dirty="0"/>
          </a:p>
        </p:txBody>
      </p:sp>
      <p:sp>
        <p:nvSpPr>
          <p:cNvPr id="6" name="Rectangle 5"/>
          <p:cNvSpPr/>
          <p:nvPr/>
        </p:nvSpPr>
        <p:spPr>
          <a:xfrm>
            <a:off x="0" y="6000768"/>
            <a:ext cx="9144000" cy="857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0" y="6143644"/>
            <a:ext cx="9144000" cy="461665"/>
          </a:xfrm>
          <a:prstGeom prst="rect">
            <a:avLst/>
          </a:prstGeom>
          <a:noFill/>
        </p:spPr>
        <p:txBody>
          <a:bodyPr wrap="square" rtlCol="0">
            <a:spAutoFit/>
          </a:bodyPr>
          <a:lstStyle/>
          <a:p>
            <a:pPr algn="ctr"/>
            <a:r>
              <a:rPr lang="en-US" sz="2400" b="1" dirty="0" smtClean="0">
                <a:solidFill>
                  <a:schemeClr val="bg1"/>
                </a:solidFill>
              </a:rPr>
              <a:t>CHALLENGES ARE FOR EVERYONE … BUT WINNERS ARE FEW</a:t>
            </a:r>
            <a:endParaRPr lang="en-IN" sz="2400" b="1" dirty="0">
              <a:solidFill>
                <a:schemeClr val="bg1"/>
              </a:solidFill>
            </a:endParaRPr>
          </a:p>
        </p:txBody>
      </p:sp>
      <p:sp>
        <p:nvSpPr>
          <p:cNvPr id="8" name="Slide Number Placeholder 7"/>
          <p:cNvSpPr>
            <a:spLocks noGrp="1"/>
          </p:cNvSpPr>
          <p:nvPr>
            <p:ph type="sldNum" sz="quarter" idx="12"/>
          </p:nvPr>
        </p:nvSpPr>
        <p:spPr/>
        <p:txBody>
          <a:bodyPr/>
          <a:lstStyle/>
          <a:p>
            <a:fld id="{C52FAA9D-3379-4BF4-9950-A88E7AB19C0D}" type="slidenum">
              <a:rPr lang="en-IN" smtClean="0"/>
              <a:pPr/>
              <a:t>5</a:t>
            </a:fld>
            <a:endParaRPr lang="en-IN"/>
          </a:p>
        </p:txBody>
      </p:sp>
      <p:pic>
        <p:nvPicPr>
          <p:cNvPr id="22529" name="Picture 1" descr="C:\Users\Admin\Desktop\career.jpg"/>
          <p:cNvPicPr>
            <a:picLocks noChangeAspect="1" noChangeArrowheads="1"/>
          </p:cNvPicPr>
          <p:nvPr/>
        </p:nvPicPr>
        <p:blipFill>
          <a:blip r:embed="rId2"/>
          <a:srcRect/>
          <a:stretch>
            <a:fillRect/>
          </a:stretch>
        </p:blipFill>
        <p:spPr bwMode="auto">
          <a:xfrm>
            <a:off x="3386138" y="2466975"/>
            <a:ext cx="2371725" cy="1924050"/>
          </a:xfrm>
          <a:prstGeom prst="rect">
            <a:avLst/>
          </a:prstGeom>
          <a:noFill/>
        </p:spPr>
      </p:pic>
      <p:pic>
        <p:nvPicPr>
          <p:cNvPr id="9" name="Picture 1" descr="C:\Users\Admin\Desktop\download.png"/>
          <p:cNvPicPr>
            <a:picLocks noChangeAspect="1" noChangeArrowheads="1"/>
          </p:cNvPicPr>
          <p:nvPr/>
        </p:nvPicPr>
        <p:blipFill>
          <a:blip r:embed="rId3"/>
          <a:srcRect/>
          <a:stretch>
            <a:fillRect/>
          </a:stretch>
        </p:blipFill>
        <p:spPr bwMode="auto">
          <a:xfrm>
            <a:off x="7543832" y="-24"/>
            <a:ext cx="1600200" cy="85725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5723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0" y="142852"/>
            <a:ext cx="9144000" cy="523220"/>
          </a:xfrm>
          <a:prstGeom prst="rect">
            <a:avLst/>
          </a:prstGeom>
          <a:noFill/>
        </p:spPr>
        <p:txBody>
          <a:bodyPr wrap="square" rtlCol="0">
            <a:spAutoFit/>
          </a:bodyPr>
          <a:lstStyle/>
          <a:p>
            <a:pPr algn="ctr"/>
            <a:r>
              <a:rPr lang="en-US" sz="2800" b="1" dirty="0" smtClean="0">
                <a:solidFill>
                  <a:schemeClr val="bg1"/>
                </a:solidFill>
              </a:rPr>
              <a:t>PERSONALITY DEVELOPMENT TIPS</a:t>
            </a:r>
            <a:endParaRPr lang="en-IN" sz="2800" b="1" dirty="0">
              <a:solidFill>
                <a:schemeClr val="bg1"/>
              </a:solidFill>
            </a:endParaRPr>
          </a:p>
        </p:txBody>
      </p:sp>
      <p:sp>
        <p:nvSpPr>
          <p:cNvPr id="6" name="Rectangle 5"/>
          <p:cNvSpPr/>
          <p:nvPr/>
        </p:nvSpPr>
        <p:spPr>
          <a:xfrm>
            <a:off x="0" y="6000768"/>
            <a:ext cx="9144000" cy="857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0" y="6143644"/>
            <a:ext cx="9144000" cy="461665"/>
          </a:xfrm>
          <a:prstGeom prst="rect">
            <a:avLst/>
          </a:prstGeom>
          <a:noFill/>
        </p:spPr>
        <p:txBody>
          <a:bodyPr wrap="square" rtlCol="0">
            <a:spAutoFit/>
          </a:bodyPr>
          <a:lstStyle/>
          <a:p>
            <a:pPr algn="ctr"/>
            <a:r>
              <a:rPr lang="en-US" sz="2400" b="1" dirty="0" smtClean="0">
                <a:solidFill>
                  <a:schemeClr val="bg1"/>
                </a:solidFill>
              </a:rPr>
              <a:t>EVERY MOMENT IS A MOMENT OF PERSONALITY DEVELOPMENT</a:t>
            </a:r>
            <a:endParaRPr lang="en-IN" sz="2400" b="1" dirty="0">
              <a:solidFill>
                <a:schemeClr val="bg1"/>
              </a:solidFill>
            </a:endParaRPr>
          </a:p>
        </p:txBody>
      </p:sp>
      <p:sp>
        <p:nvSpPr>
          <p:cNvPr id="8" name="Slide Number Placeholder 7"/>
          <p:cNvSpPr>
            <a:spLocks noGrp="1"/>
          </p:cNvSpPr>
          <p:nvPr>
            <p:ph type="sldNum" sz="quarter" idx="12"/>
          </p:nvPr>
        </p:nvSpPr>
        <p:spPr/>
        <p:txBody>
          <a:bodyPr/>
          <a:lstStyle/>
          <a:p>
            <a:fld id="{C52FAA9D-3379-4BF4-9950-A88E7AB19C0D}" type="slidenum">
              <a:rPr lang="en-IN" smtClean="0"/>
              <a:pPr/>
              <a:t>6</a:t>
            </a:fld>
            <a:endParaRPr lang="en-IN"/>
          </a:p>
        </p:txBody>
      </p:sp>
      <p:sp>
        <p:nvSpPr>
          <p:cNvPr id="14" name="TextBox 13"/>
          <p:cNvSpPr txBox="1"/>
          <p:nvPr/>
        </p:nvSpPr>
        <p:spPr>
          <a:xfrm>
            <a:off x="3571868" y="3214686"/>
            <a:ext cx="2714644" cy="369332"/>
          </a:xfrm>
          <a:prstGeom prst="rect">
            <a:avLst/>
          </a:prstGeom>
          <a:noFill/>
        </p:spPr>
        <p:txBody>
          <a:bodyPr wrap="square" rtlCol="0">
            <a:spAutoFit/>
          </a:bodyPr>
          <a:lstStyle/>
          <a:p>
            <a:r>
              <a:rPr lang="en-US" b="1" dirty="0" smtClean="0">
                <a:solidFill>
                  <a:schemeClr val="bg1"/>
                </a:solidFill>
              </a:rPr>
              <a:t>BLISS OF PERSONALITY</a:t>
            </a:r>
            <a:endParaRPr lang="en-IN" b="1" dirty="0">
              <a:solidFill>
                <a:schemeClr val="bg1"/>
              </a:solidFill>
            </a:endParaRPr>
          </a:p>
        </p:txBody>
      </p:sp>
      <p:sp>
        <p:nvSpPr>
          <p:cNvPr id="15" name="Rounded Rectangle 14"/>
          <p:cNvSpPr/>
          <p:nvPr/>
        </p:nvSpPr>
        <p:spPr>
          <a:xfrm>
            <a:off x="214282" y="1071546"/>
            <a:ext cx="2286016" cy="157163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p:cNvSpPr txBox="1"/>
          <p:nvPr/>
        </p:nvSpPr>
        <p:spPr>
          <a:xfrm>
            <a:off x="357158" y="1214422"/>
            <a:ext cx="1857388" cy="1200329"/>
          </a:xfrm>
          <a:prstGeom prst="rect">
            <a:avLst/>
          </a:prstGeom>
          <a:noFill/>
        </p:spPr>
        <p:txBody>
          <a:bodyPr wrap="square" rtlCol="0">
            <a:spAutoFit/>
          </a:bodyPr>
          <a:lstStyle/>
          <a:p>
            <a:r>
              <a:rPr lang="en-US" b="1" dirty="0" smtClean="0">
                <a:solidFill>
                  <a:schemeClr val="bg1"/>
                </a:solidFill>
              </a:rPr>
              <a:t>Read English</a:t>
            </a:r>
          </a:p>
          <a:p>
            <a:pPr>
              <a:buFontTx/>
              <a:buChar char="-"/>
            </a:pPr>
            <a:r>
              <a:rPr lang="en-US" dirty="0" smtClean="0">
                <a:solidFill>
                  <a:schemeClr val="bg1"/>
                </a:solidFill>
              </a:rPr>
              <a:t> Newspaper</a:t>
            </a:r>
          </a:p>
          <a:p>
            <a:pPr>
              <a:buFontTx/>
              <a:buChar char="-"/>
            </a:pPr>
            <a:r>
              <a:rPr lang="en-US" dirty="0" smtClean="0">
                <a:solidFill>
                  <a:schemeClr val="bg1"/>
                </a:solidFill>
              </a:rPr>
              <a:t> Books</a:t>
            </a:r>
          </a:p>
          <a:p>
            <a:pPr>
              <a:buFontTx/>
              <a:buChar char="-"/>
            </a:pPr>
            <a:r>
              <a:rPr lang="en-US" dirty="0" smtClean="0">
                <a:solidFill>
                  <a:schemeClr val="bg1"/>
                </a:solidFill>
              </a:rPr>
              <a:t> Social Media</a:t>
            </a:r>
            <a:endParaRPr lang="en-IN" dirty="0">
              <a:solidFill>
                <a:schemeClr val="bg1"/>
              </a:solidFill>
            </a:endParaRPr>
          </a:p>
        </p:txBody>
      </p:sp>
      <p:sp>
        <p:nvSpPr>
          <p:cNvPr id="18" name="Rounded Rectangle 17"/>
          <p:cNvSpPr/>
          <p:nvPr/>
        </p:nvSpPr>
        <p:spPr>
          <a:xfrm>
            <a:off x="5857884" y="1071546"/>
            <a:ext cx="3143272" cy="171451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TextBox 18"/>
          <p:cNvSpPr txBox="1"/>
          <p:nvPr/>
        </p:nvSpPr>
        <p:spPr>
          <a:xfrm>
            <a:off x="5857884" y="1071546"/>
            <a:ext cx="3143272" cy="1754326"/>
          </a:xfrm>
          <a:prstGeom prst="rect">
            <a:avLst/>
          </a:prstGeom>
          <a:noFill/>
        </p:spPr>
        <p:txBody>
          <a:bodyPr wrap="square" rtlCol="0">
            <a:spAutoFit/>
          </a:bodyPr>
          <a:lstStyle/>
          <a:p>
            <a:r>
              <a:rPr lang="en-US" b="1" dirty="0" smtClean="0">
                <a:solidFill>
                  <a:schemeClr val="bg1"/>
                </a:solidFill>
              </a:rPr>
              <a:t>Speak English (Don’t feel shy)</a:t>
            </a:r>
          </a:p>
          <a:p>
            <a:pPr>
              <a:buFontTx/>
              <a:buChar char="-"/>
            </a:pPr>
            <a:r>
              <a:rPr lang="en-US" dirty="0" smtClean="0">
                <a:solidFill>
                  <a:schemeClr val="bg1"/>
                </a:solidFill>
              </a:rPr>
              <a:t> with colleagues, teachers, </a:t>
            </a:r>
          </a:p>
          <a:p>
            <a:r>
              <a:rPr lang="en-US" dirty="0" smtClean="0">
                <a:solidFill>
                  <a:schemeClr val="bg1"/>
                </a:solidFill>
              </a:rPr>
              <a:t>   friends &amp; parents</a:t>
            </a:r>
          </a:p>
          <a:p>
            <a:pPr>
              <a:buFontTx/>
              <a:buChar char="-"/>
            </a:pPr>
            <a:r>
              <a:rPr lang="en-US" dirty="0" smtClean="0">
                <a:solidFill>
                  <a:schemeClr val="bg1"/>
                </a:solidFill>
              </a:rPr>
              <a:t> while talking to Call </a:t>
            </a:r>
            <a:r>
              <a:rPr lang="en-US" dirty="0" err="1" smtClean="0">
                <a:solidFill>
                  <a:schemeClr val="bg1"/>
                </a:solidFill>
              </a:rPr>
              <a:t>Centres</a:t>
            </a:r>
            <a:endParaRPr lang="en-US" dirty="0" smtClean="0">
              <a:solidFill>
                <a:schemeClr val="bg1"/>
              </a:solidFill>
            </a:endParaRPr>
          </a:p>
          <a:p>
            <a:pPr>
              <a:buFontTx/>
              <a:buChar char="-"/>
            </a:pPr>
            <a:r>
              <a:rPr lang="en-US" dirty="0" smtClean="0">
                <a:solidFill>
                  <a:schemeClr val="bg1"/>
                </a:solidFill>
              </a:rPr>
              <a:t>  Speak small sentences</a:t>
            </a:r>
          </a:p>
          <a:p>
            <a:pPr>
              <a:buFontTx/>
              <a:buChar char="-"/>
            </a:pPr>
            <a:r>
              <a:rPr lang="en-US" dirty="0" smtClean="0">
                <a:solidFill>
                  <a:schemeClr val="bg1"/>
                </a:solidFill>
              </a:rPr>
              <a:t>   Join English speaking course</a:t>
            </a:r>
            <a:endParaRPr lang="en-IN" dirty="0">
              <a:solidFill>
                <a:schemeClr val="bg1"/>
              </a:solidFill>
            </a:endParaRPr>
          </a:p>
        </p:txBody>
      </p:sp>
      <p:sp>
        <p:nvSpPr>
          <p:cNvPr id="20" name="Rounded Rectangle 19"/>
          <p:cNvSpPr/>
          <p:nvPr/>
        </p:nvSpPr>
        <p:spPr>
          <a:xfrm>
            <a:off x="6357950" y="4143380"/>
            <a:ext cx="2571768" cy="1643074"/>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p:cNvSpPr txBox="1"/>
          <p:nvPr/>
        </p:nvSpPr>
        <p:spPr>
          <a:xfrm>
            <a:off x="6429388" y="4357694"/>
            <a:ext cx="2500330" cy="1200329"/>
          </a:xfrm>
          <a:prstGeom prst="rect">
            <a:avLst/>
          </a:prstGeom>
          <a:noFill/>
        </p:spPr>
        <p:txBody>
          <a:bodyPr wrap="square" rtlCol="0">
            <a:spAutoFit/>
          </a:bodyPr>
          <a:lstStyle/>
          <a:p>
            <a:r>
              <a:rPr lang="en-US" b="1" dirty="0" smtClean="0">
                <a:solidFill>
                  <a:schemeClr val="bg1"/>
                </a:solidFill>
              </a:rPr>
              <a:t>Watch English</a:t>
            </a:r>
          </a:p>
          <a:p>
            <a:pPr>
              <a:buFontTx/>
              <a:buChar char="-"/>
            </a:pPr>
            <a:r>
              <a:rPr lang="en-US" dirty="0" smtClean="0">
                <a:solidFill>
                  <a:schemeClr val="bg1"/>
                </a:solidFill>
              </a:rPr>
              <a:t>News</a:t>
            </a:r>
          </a:p>
          <a:p>
            <a:pPr>
              <a:buFontTx/>
              <a:buChar char="-"/>
            </a:pPr>
            <a:r>
              <a:rPr lang="en-US" dirty="0" smtClean="0">
                <a:solidFill>
                  <a:schemeClr val="bg1"/>
                </a:solidFill>
              </a:rPr>
              <a:t> Movies</a:t>
            </a:r>
          </a:p>
          <a:p>
            <a:pPr>
              <a:buFontTx/>
              <a:buChar char="-"/>
            </a:pPr>
            <a:r>
              <a:rPr lang="en-US" dirty="0" smtClean="0">
                <a:solidFill>
                  <a:schemeClr val="bg1"/>
                </a:solidFill>
              </a:rPr>
              <a:t> Debates &amp; talk shows</a:t>
            </a:r>
            <a:endParaRPr lang="en-IN" dirty="0">
              <a:solidFill>
                <a:schemeClr val="bg1"/>
              </a:solidFill>
            </a:endParaRPr>
          </a:p>
        </p:txBody>
      </p:sp>
      <p:sp>
        <p:nvSpPr>
          <p:cNvPr id="22" name="Rounded Rectangle 21"/>
          <p:cNvSpPr/>
          <p:nvPr/>
        </p:nvSpPr>
        <p:spPr>
          <a:xfrm>
            <a:off x="214282" y="4143380"/>
            <a:ext cx="2714644" cy="157163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p:cNvSpPr txBox="1"/>
          <p:nvPr/>
        </p:nvSpPr>
        <p:spPr>
          <a:xfrm>
            <a:off x="285720" y="4214818"/>
            <a:ext cx="2857520" cy="1477328"/>
          </a:xfrm>
          <a:prstGeom prst="rect">
            <a:avLst/>
          </a:prstGeom>
          <a:noFill/>
        </p:spPr>
        <p:txBody>
          <a:bodyPr wrap="square" rtlCol="0">
            <a:spAutoFit/>
          </a:bodyPr>
          <a:lstStyle/>
          <a:p>
            <a:r>
              <a:rPr lang="en-US" b="1" dirty="0" smtClean="0">
                <a:solidFill>
                  <a:schemeClr val="bg1"/>
                </a:solidFill>
              </a:rPr>
              <a:t>Observe your role model minutely</a:t>
            </a:r>
          </a:p>
          <a:p>
            <a:pPr>
              <a:buFontTx/>
              <a:buChar char="-"/>
            </a:pPr>
            <a:r>
              <a:rPr lang="en-US" dirty="0" smtClean="0">
                <a:solidFill>
                  <a:schemeClr val="bg1"/>
                </a:solidFill>
              </a:rPr>
              <a:t> How they talk</a:t>
            </a:r>
          </a:p>
          <a:p>
            <a:pPr>
              <a:buFontTx/>
              <a:buChar char="-"/>
            </a:pPr>
            <a:r>
              <a:rPr lang="en-US" dirty="0" smtClean="0">
                <a:solidFill>
                  <a:schemeClr val="bg1"/>
                </a:solidFill>
              </a:rPr>
              <a:t> Their body language</a:t>
            </a:r>
          </a:p>
          <a:p>
            <a:pPr>
              <a:buFontTx/>
              <a:buChar char="-"/>
            </a:pPr>
            <a:endParaRPr lang="en-IN" dirty="0"/>
          </a:p>
        </p:txBody>
      </p:sp>
      <p:pic>
        <p:nvPicPr>
          <p:cNvPr id="21505" name="Picture 1" descr="C:\Users\Admin\Desktop\personality.jpg"/>
          <p:cNvPicPr>
            <a:picLocks noChangeAspect="1" noChangeArrowheads="1"/>
          </p:cNvPicPr>
          <p:nvPr/>
        </p:nvPicPr>
        <p:blipFill>
          <a:blip r:embed="rId2"/>
          <a:srcRect/>
          <a:stretch>
            <a:fillRect/>
          </a:stretch>
        </p:blipFill>
        <p:spPr bwMode="auto">
          <a:xfrm>
            <a:off x="7143768" y="-24"/>
            <a:ext cx="2000264" cy="857256"/>
          </a:xfrm>
          <a:prstGeom prst="rect">
            <a:avLst/>
          </a:prstGeom>
          <a:noFill/>
        </p:spPr>
      </p:pic>
      <p:sp>
        <p:nvSpPr>
          <p:cNvPr id="37" name="Rectangle 36"/>
          <p:cNvSpPr/>
          <p:nvPr/>
        </p:nvSpPr>
        <p:spPr>
          <a:xfrm>
            <a:off x="3143240" y="2928934"/>
            <a:ext cx="2786082" cy="71438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A SOUND  PERSONALITY IS A STRONG FOUNDATION</a:t>
            </a:r>
            <a:endParaRPr lang="en-IN" b="1" dirty="0"/>
          </a:p>
        </p:txBody>
      </p:sp>
      <p:cxnSp>
        <p:nvCxnSpPr>
          <p:cNvPr id="39" name="Straight Arrow Connector 38"/>
          <p:cNvCxnSpPr>
            <a:stCxn id="37" idx="0"/>
            <a:endCxn id="19" idx="1"/>
          </p:cNvCxnSpPr>
          <p:nvPr/>
        </p:nvCxnSpPr>
        <p:spPr>
          <a:xfrm rot="5400000" flipH="1" flipV="1">
            <a:off x="4706970" y="1778021"/>
            <a:ext cx="980225" cy="13216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7" idx="0"/>
            <a:endCxn id="15" idx="3"/>
          </p:cNvCxnSpPr>
          <p:nvPr/>
        </p:nvCxnSpPr>
        <p:spPr>
          <a:xfrm rot="16200000" flipV="1">
            <a:off x="2982505" y="1375157"/>
            <a:ext cx="1071570" cy="20359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7" idx="2"/>
            <a:endCxn id="20" idx="1"/>
          </p:cNvCxnSpPr>
          <p:nvPr/>
        </p:nvCxnSpPr>
        <p:spPr>
          <a:xfrm rot="16200000" flipH="1">
            <a:off x="4786314" y="3393280"/>
            <a:ext cx="1321603" cy="18216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7" idx="2"/>
            <a:endCxn id="22" idx="3"/>
          </p:cNvCxnSpPr>
          <p:nvPr/>
        </p:nvCxnSpPr>
        <p:spPr>
          <a:xfrm rot="5400000">
            <a:off x="3089662" y="3482579"/>
            <a:ext cx="1285884" cy="16073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52FAA9D-3379-4BF4-9950-A88E7AB19C0D}" type="slidenum">
              <a:rPr lang="en-IN" smtClean="0"/>
              <a:pPr/>
              <a:t>7</a:t>
            </a:fld>
            <a:endParaRPr lang="en-IN"/>
          </a:p>
        </p:txBody>
      </p:sp>
      <p:sp>
        <p:nvSpPr>
          <p:cNvPr id="5" name="Rectangle 4"/>
          <p:cNvSpPr/>
          <p:nvPr/>
        </p:nvSpPr>
        <p:spPr>
          <a:xfrm>
            <a:off x="0" y="-24"/>
            <a:ext cx="9144000" cy="9286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714348" y="214290"/>
            <a:ext cx="7429552" cy="461665"/>
          </a:xfrm>
          <a:prstGeom prst="rect">
            <a:avLst/>
          </a:prstGeom>
          <a:noFill/>
        </p:spPr>
        <p:txBody>
          <a:bodyPr wrap="square" rtlCol="0">
            <a:spAutoFit/>
          </a:bodyPr>
          <a:lstStyle/>
          <a:p>
            <a:pPr algn="ctr"/>
            <a:r>
              <a:rPr lang="en-US" sz="2400" b="1" dirty="0" smtClean="0">
                <a:solidFill>
                  <a:schemeClr val="bg1"/>
                </a:solidFill>
              </a:rPr>
              <a:t>RETAIL SCENARIO IN INDIA</a:t>
            </a:r>
            <a:endParaRPr lang="en-IN" sz="2400" b="1" dirty="0">
              <a:solidFill>
                <a:schemeClr val="bg1"/>
              </a:solidFill>
            </a:endParaRPr>
          </a:p>
        </p:txBody>
      </p:sp>
      <p:sp>
        <p:nvSpPr>
          <p:cNvPr id="7" name="Rectangle 6"/>
          <p:cNvSpPr/>
          <p:nvPr/>
        </p:nvSpPr>
        <p:spPr>
          <a:xfrm>
            <a:off x="1214414" y="3643314"/>
            <a:ext cx="2643206" cy="78581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5429256" y="3643314"/>
            <a:ext cx="2643206" cy="78581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1500166" y="3845486"/>
            <a:ext cx="1928826" cy="400110"/>
          </a:xfrm>
          <a:prstGeom prst="rect">
            <a:avLst/>
          </a:prstGeom>
          <a:noFill/>
        </p:spPr>
        <p:txBody>
          <a:bodyPr wrap="square" rtlCol="0">
            <a:spAutoFit/>
          </a:bodyPr>
          <a:lstStyle/>
          <a:p>
            <a:pPr algn="ctr"/>
            <a:r>
              <a:rPr lang="en-US" sz="2000" b="1" dirty="0" smtClean="0">
                <a:solidFill>
                  <a:schemeClr val="bg1"/>
                </a:solidFill>
              </a:rPr>
              <a:t>URBAN</a:t>
            </a:r>
            <a:r>
              <a:rPr lang="en-US" sz="2000" dirty="0" smtClean="0">
                <a:solidFill>
                  <a:schemeClr val="bg1"/>
                </a:solidFill>
              </a:rPr>
              <a:t> </a:t>
            </a:r>
            <a:r>
              <a:rPr lang="en-US" sz="2000" b="1" dirty="0" smtClean="0">
                <a:solidFill>
                  <a:schemeClr val="bg1"/>
                </a:solidFill>
              </a:rPr>
              <a:t>RETAIL</a:t>
            </a:r>
            <a:endParaRPr lang="en-IN" sz="2000" b="1" dirty="0">
              <a:solidFill>
                <a:schemeClr val="bg1"/>
              </a:solidFill>
            </a:endParaRPr>
          </a:p>
        </p:txBody>
      </p:sp>
      <p:sp>
        <p:nvSpPr>
          <p:cNvPr id="10" name="TextBox 9"/>
          <p:cNvSpPr txBox="1"/>
          <p:nvPr/>
        </p:nvSpPr>
        <p:spPr>
          <a:xfrm>
            <a:off x="5715008" y="3857628"/>
            <a:ext cx="2143140" cy="400110"/>
          </a:xfrm>
          <a:prstGeom prst="rect">
            <a:avLst/>
          </a:prstGeom>
          <a:noFill/>
        </p:spPr>
        <p:txBody>
          <a:bodyPr wrap="square" rtlCol="0">
            <a:spAutoFit/>
          </a:bodyPr>
          <a:lstStyle/>
          <a:p>
            <a:pPr algn="ctr"/>
            <a:r>
              <a:rPr lang="en-US" sz="2000" b="1" dirty="0" smtClean="0">
                <a:solidFill>
                  <a:schemeClr val="bg1"/>
                </a:solidFill>
              </a:rPr>
              <a:t>RURAL</a:t>
            </a:r>
            <a:r>
              <a:rPr lang="en-US" sz="2000" b="1" u="sng" dirty="0" smtClean="0">
                <a:solidFill>
                  <a:schemeClr val="bg1"/>
                </a:solidFill>
              </a:rPr>
              <a:t> </a:t>
            </a:r>
            <a:r>
              <a:rPr lang="en-US" sz="2000" b="1" dirty="0" smtClean="0">
                <a:solidFill>
                  <a:schemeClr val="bg1"/>
                </a:solidFill>
              </a:rPr>
              <a:t>RETAIL</a:t>
            </a:r>
            <a:endParaRPr lang="en-IN" sz="2000" b="1" dirty="0">
              <a:solidFill>
                <a:schemeClr val="bg1"/>
              </a:solidFill>
            </a:endParaRPr>
          </a:p>
        </p:txBody>
      </p:sp>
      <p:cxnSp>
        <p:nvCxnSpPr>
          <p:cNvPr id="12" name="Straight Connector 11"/>
          <p:cNvCxnSpPr>
            <a:stCxn id="5" idx="2"/>
          </p:cNvCxnSpPr>
          <p:nvPr/>
        </p:nvCxnSpPr>
        <p:spPr>
          <a:xfrm rot="5400000">
            <a:off x="4000484" y="1500162"/>
            <a:ext cx="114303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357422" y="2071678"/>
            <a:ext cx="42862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571604" y="2857496"/>
            <a:ext cx="157163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5858678" y="2857496"/>
            <a:ext cx="1570842"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2"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p:cNvSpPr txBox="1"/>
          <p:nvPr/>
        </p:nvSpPr>
        <p:spPr>
          <a:xfrm>
            <a:off x="32" y="6305156"/>
            <a:ext cx="9144000" cy="338554"/>
          </a:xfrm>
          <a:prstGeom prst="rect">
            <a:avLst/>
          </a:prstGeom>
          <a:noFill/>
        </p:spPr>
        <p:txBody>
          <a:bodyPr wrap="square" rtlCol="0">
            <a:spAutoFit/>
          </a:bodyPr>
          <a:lstStyle/>
          <a:p>
            <a:pPr algn="ctr"/>
            <a:r>
              <a:rPr lang="en-US" sz="1600" b="1" dirty="0" smtClean="0">
                <a:solidFill>
                  <a:schemeClr val="bg1"/>
                </a:solidFill>
              </a:rPr>
              <a:t>ONE OF THE FASTEST GROWING SECTORS OF INDIAN ECONOMY WITH A HUGE EMPLOYMENT POTENTIAL</a:t>
            </a:r>
            <a:endParaRPr lang="en-IN" sz="1600" b="1" dirty="0">
              <a:solidFill>
                <a:schemeClr val="bg1"/>
              </a:solidFill>
            </a:endParaRPr>
          </a:p>
        </p:txBody>
      </p:sp>
      <p:sp>
        <p:nvSpPr>
          <p:cNvPr id="102402" name="AutoShape 2"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2404" name="AutoShape 4"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02405" name="Picture 5" descr="C:\Users\Admin\Desktop\RURAL.jpg"/>
          <p:cNvPicPr>
            <a:picLocks noChangeAspect="1" noChangeArrowheads="1"/>
          </p:cNvPicPr>
          <p:nvPr/>
        </p:nvPicPr>
        <p:blipFill>
          <a:blip r:embed="rId2"/>
          <a:srcRect/>
          <a:stretch>
            <a:fillRect/>
          </a:stretch>
        </p:blipFill>
        <p:spPr bwMode="auto">
          <a:xfrm>
            <a:off x="5500694" y="4500583"/>
            <a:ext cx="2466975" cy="1428747"/>
          </a:xfrm>
          <a:prstGeom prst="rect">
            <a:avLst/>
          </a:prstGeom>
          <a:noFill/>
        </p:spPr>
      </p:pic>
      <p:pic>
        <p:nvPicPr>
          <p:cNvPr id="102406" name="Picture 6" descr="C:\Users\Admin\Desktop\URBAN.jpg"/>
          <p:cNvPicPr>
            <a:picLocks noChangeAspect="1" noChangeArrowheads="1"/>
          </p:cNvPicPr>
          <p:nvPr/>
        </p:nvPicPr>
        <p:blipFill>
          <a:blip r:embed="rId3"/>
          <a:srcRect/>
          <a:stretch>
            <a:fillRect/>
          </a:stretch>
        </p:blipFill>
        <p:spPr bwMode="auto">
          <a:xfrm>
            <a:off x="1214414" y="4500570"/>
            <a:ext cx="2619375" cy="1385885"/>
          </a:xfrm>
          <a:prstGeom prst="rect">
            <a:avLst/>
          </a:prstGeom>
          <a:noFill/>
        </p:spPr>
      </p:pic>
      <p:pic>
        <p:nvPicPr>
          <p:cNvPr id="20481" name="Picture 1" descr="C:\Users\Admin\Desktop\www.png"/>
          <p:cNvPicPr>
            <a:picLocks noChangeAspect="1" noChangeArrowheads="1"/>
          </p:cNvPicPr>
          <p:nvPr/>
        </p:nvPicPr>
        <p:blipFill>
          <a:blip r:embed="rId4"/>
          <a:srcRect/>
          <a:stretch>
            <a:fillRect/>
          </a:stretch>
        </p:blipFill>
        <p:spPr bwMode="auto">
          <a:xfrm>
            <a:off x="6286512" y="-24"/>
            <a:ext cx="2857520" cy="92869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8</a:t>
            </a:fld>
            <a:endParaRPr lang="en-IN"/>
          </a:p>
        </p:txBody>
      </p:sp>
      <p:sp>
        <p:nvSpPr>
          <p:cNvPr id="3" name="Rectangle 2"/>
          <p:cNvSpPr/>
          <p:nvPr/>
        </p:nvSpPr>
        <p:spPr>
          <a:xfrm>
            <a:off x="0" y="1017331"/>
            <a:ext cx="9144000" cy="1938992"/>
          </a:xfrm>
          <a:prstGeom prst="rect">
            <a:avLst/>
          </a:prstGeom>
        </p:spPr>
        <p:txBody>
          <a:bodyPr wrap="square">
            <a:spAutoFit/>
          </a:bodyPr>
          <a:lstStyle/>
          <a:p>
            <a:r>
              <a:rPr lang="en-IN" sz="4000" dirty="0" smtClean="0">
                <a:latin typeface="AR BERKLEY" pitchFamily="2" charset="0"/>
              </a:rPr>
              <a:t>Retailing refers to a process where the retailer sells the goods directly to the end-user for his own consumption in small quantities.</a:t>
            </a:r>
            <a:endParaRPr lang="en-IN" sz="4000" dirty="0">
              <a:latin typeface="AR BERKLEY" pitchFamily="2" charset="0"/>
            </a:endParaRPr>
          </a:p>
        </p:txBody>
      </p:sp>
      <p:sp>
        <p:nvSpPr>
          <p:cNvPr id="4" name="Rectangle 3"/>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214290"/>
            <a:ext cx="9144000" cy="461665"/>
          </a:xfrm>
          <a:prstGeom prst="rect">
            <a:avLst/>
          </a:prstGeom>
          <a:noFill/>
        </p:spPr>
        <p:txBody>
          <a:bodyPr wrap="square" rtlCol="0">
            <a:spAutoFit/>
          </a:bodyPr>
          <a:lstStyle/>
          <a:p>
            <a:pPr algn="ctr"/>
            <a:r>
              <a:rPr lang="en-US" sz="2400" b="1" dirty="0" smtClean="0">
                <a:solidFill>
                  <a:schemeClr val="bg1"/>
                </a:solidFill>
              </a:rPr>
              <a:t>DIFFERENCE BETWEEN RETAIL AND WHOLESALE</a:t>
            </a:r>
            <a:endParaRPr lang="en-IN" sz="24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0" y="2857496"/>
            <a:ext cx="9144000" cy="1938992"/>
          </a:xfrm>
          <a:prstGeom prst="rect">
            <a:avLst/>
          </a:prstGeom>
          <a:noFill/>
        </p:spPr>
        <p:txBody>
          <a:bodyPr wrap="square" rtlCol="0">
            <a:spAutoFit/>
          </a:bodyPr>
          <a:lstStyle/>
          <a:p>
            <a:r>
              <a:rPr lang="en-IN" sz="4000" dirty="0" smtClean="0">
                <a:latin typeface="AR BERKLEY" pitchFamily="2" charset="0"/>
              </a:rPr>
              <a:t>Wholesale: Business of selling of goods in large quantities and at low prices, typically to be resold by retailers at a profit.</a:t>
            </a:r>
            <a:endParaRPr lang="en-IN" dirty="0"/>
          </a:p>
        </p:txBody>
      </p:sp>
      <p:sp>
        <p:nvSpPr>
          <p:cNvPr id="8" name="TextBox 7"/>
          <p:cNvSpPr txBox="1"/>
          <p:nvPr/>
        </p:nvSpPr>
        <p:spPr>
          <a:xfrm>
            <a:off x="0" y="6215082"/>
            <a:ext cx="9144000" cy="461665"/>
          </a:xfrm>
          <a:prstGeom prst="rect">
            <a:avLst/>
          </a:prstGeom>
          <a:noFill/>
        </p:spPr>
        <p:txBody>
          <a:bodyPr wrap="square" rtlCol="0">
            <a:spAutoFit/>
          </a:bodyPr>
          <a:lstStyle/>
          <a:p>
            <a:pPr algn="ctr"/>
            <a:r>
              <a:rPr lang="en-US" sz="2400" b="1" dirty="0" smtClean="0">
                <a:solidFill>
                  <a:schemeClr val="bg1"/>
                </a:solidFill>
              </a:rPr>
              <a:t>RETAILING IS DETAILING</a:t>
            </a:r>
            <a:endParaRPr lang="en-IN" sz="2400" b="1" dirty="0">
              <a:solidFill>
                <a:schemeClr val="bg1"/>
              </a:solidFill>
            </a:endParaRPr>
          </a:p>
        </p:txBody>
      </p:sp>
      <p:sp>
        <p:nvSpPr>
          <p:cNvPr id="71682" name="AutoShape 2" descr="Image result for department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6" name="AutoShape 6"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8" name="AutoShape 8"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90" name="AutoShape 10"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50177" name="Picture 1" descr="C:\Users\Admin\Desktop\DIFFERENCE RETAIL.jpg"/>
          <p:cNvPicPr>
            <a:picLocks noChangeAspect="1" noChangeArrowheads="1"/>
          </p:cNvPicPr>
          <p:nvPr/>
        </p:nvPicPr>
        <p:blipFill>
          <a:blip r:embed="rId2"/>
          <a:srcRect/>
          <a:stretch>
            <a:fillRect/>
          </a:stretch>
        </p:blipFill>
        <p:spPr bwMode="auto">
          <a:xfrm>
            <a:off x="-32" y="4929206"/>
            <a:ext cx="1928826" cy="1143000"/>
          </a:xfrm>
          <a:prstGeom prst="rect">
            <a:avLst/>
          </a:prstGeom>
          <a:noFill/>
        </p:spPr>
      </p:pic>
      <p:pic>
        <p:nvPicPr>
          <p:cNvPr id="50178" name="Picture 2" descr="C:\Users\Admin\Desktop\WHOLE SALE STORES.jpg"/>
          <p:cNvPicPr>
            <a:picLocks noChangeAspect="1" noChangeArrowheads="1"/>
          </p:cNvPicPr>
          <p:nvPr/>
        </p:nvPicPr>
        <p:blipFill>
          <a:blip r:embed="rId3"/>
          <a:srcRect/>
          <a:stretch>
            <a:fillRect/>
          </a:stretch>
        </p:blipFill>
        <p:spPr bwMode="auto">
          <a:xfrm>
            <a:off x="7429520" y="4957781"/>
            <a:ext cx="1714500" cy="1114425"/>
          </a:xfrm>
          <a:prstGeom prst="rect">
            <a:avLst/>
          </a:prstGeom>
          <a:noFill/>
        </p:spPr>
      </p:pic>
      <p:pic>
        <p:nvPicPr>
          <p:cNvPr id="19457" name="Picture 1" descr="C:\Users\Admin\Desktop\222.jpg"/>
          <p:cNvPicPr>
            <a:picLocks noChangeAspect="1" noChangeArrowheads="1"/>
          </p:cNvPicPr>
          <p:nvPr/>
        </p:nvPicPr>
        <p:blipFill>
          <a:blip r:embed="rId4"/>
          <a:srcRect/>
          <a:stretch>
            <a:fillRect/>
          </a:stretch>
        </p:blipFill>
        <p:spPr bwMode="auto">
          <a:xfrm>
            <a:off x="7786721" y="0"/>
            <a:ext cx="1357311" cy="100010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9</a:t>
            </a:fld>
            <a:endParaRPr lang="en-IN"/>
          </a:p>
        </p:txBody>
      </p:sp>
      <p:sp>
        <p:nvSpPr>
          <p:cNvPr id="4" name="Rectangle 3"/>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214290"/>
            <a:ext cx="9144000" cy="461665"/>
          </a:xfrm>
          <a:prstGeom prst="rect">
            <a:avLst/>
          </a:prstGeom>
          <a:noFill/>
        </p:spPr>
        <p:txBody>
          <a:bodyPr wrap="square" rtlCol="0">
            <a:spAutoFit/>
          </a:bodyPr>
          <a:lstStyle/>
          <a:p>
            <a:pPr algn="ctr"/>
            <a:r>
              <a:rPr lang="en-US" sz="2400" b="1" dirty="0" smtClean="0">
                <a:solidFill>
                  <a:schemeClr val="bg1"/>
                </a:solidFill>
              </a:rPr>
              <a:t>MAJOR BRANDS IN URBAN AND RURAL RETAIL</a:t>
            </a:r>
            <a:endParaRPr lang="en-IN" sz="24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215082"/>
            <a:ext cx="9144000" cy="400110"/>
          </a:xfrm>
          <a:prstGeom prst="rect">
            <a:avLst/>
          </a:prstGeom>
          <a:noFill/>
        </p:spPr>
        <p:txBody>
          <a:bodyPr wrap="square" rtlCol="0">
            <a:spAutoFit/>
          </a:bodyPr>
          <a:lstStyle/>
          <a:p>
            <a:pPr algn="ctr"/>
            <a:r>
              <a:rPr lang="en-US" sz="2000" b="1" dirty="0" smtClean="0">
                <a:solidFill>
                  <a:schemeClr val="bg1"/>
                </a:solidFill>
              </a:rPr>
              <a:t>BOTH URBAN AND RURAL RETAIL MOVING TO CORPORATE BRANDS</a:t>
            </a:r>
            <a:endParaRPr lang="en-IN" sz="2000" b="1" dirty="0">
              <a:solidFill>
                <a:schemeClr val="bg1"/>
              </a:solidFill>
            </a:endParaRPr>
          </a:p>
        </p:txBody>
      </p:sp>
      <p:sp>
        <p:nvSpPr>
          <p:cNvPr id="71682" name="AutoShape 2" descr="Image result for department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6" name="AutoShape 6"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8" name="AutoShape 8"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90" name="AutoShape 10"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88066" name="Picture 2" descr="C:\Users\Admin\Desktop\RELIANCE RETIAL1.jpg"/>
          <p:cNvPicPr>
            <a:picLocks noChangeAspect="1" noChangeArrowheads="1"/>
          </p:cNvPicPr>
          <p:nvPr/>
        </p:nvPicPr>
        <p:blipFill>
          <a:blip r:embed="rId2"/>
          <a:srcRect/>
          <a:stretch>
            <a:fillRect/>
          </a:stretch>
        </p:blipFill>
        <p:spPr bwMode="auto">
          <a:xfrm>
            <a:off x="-32" y="1071546"/>
            <a:ext cx="1524000" cy="1143000"/>
          </a:xfrm>
          <a:prstGeom prst="rect">
            <a:avLst/>
          </a:prstGeom>
          <a:noFill/>
        </p:spPr>
      </p:pic>
      <p:pic>
        <p:nvPicPr>
          <p:cNvPr id="88067" name="Picture 3" descr="C:\Users\Admin\Desktop\BRANDS\BIG BAZAR.jpg"/>
          <p:cNvPicPr>
            <a:picLocks noChangeAspect="1" noChangeArrowheads="1"/>
          </p:cNvPicPr>
          <p:nvPr/>
        </p:nvPicPr>
        <p:blipFill>
          <a:blip r:embed="rId3"/>
          <a:srcRect/>
          <a:stretch>
            <a:fillRect/>
          </a:stretch>
        </p:blipFill>
        <p:spPr bwMode="auto">
          <a:xfrm>
            <a:off x="1500166" y="1071546"/>
            <a:ext cx="1533525" cy="1152525"/>
          </a:xfrm>
          <a:prstGeom prst="rect">
            <a:avLst/>
          </a:prstGeom>
          <a:noFill/>
        </p:spPr>
      </p:pic>
      <p:pic>
        <p:nvPicPr>
          <p:cNvPr id="88068" name="Picture 4" descr="C:\Users\Admin\Desktop\BRANDS\ER.jpg"/>
          <p:cNvPicPr>
            <a:picLocks noChangeAspect="1" noChangeArrowheads="1"/>
          </p:cNvPicPr>
          <p:nvPr/>
        </p:nvPicPr>
        <p:blipFill>
          <a:blip r:embed="rId4"/>
          <a:srcRect/>
          <a:stretch>
            <a:fillRect/>
          </a:stretch>
        </p:blipFill>
        <p:spPr bwMode="auto">
          <a:xfrm>
            <a:off x="3000364" y="1000108"/>
            <a:ext cx="2066925" cy="1152525"/>
          </a:xfrm>
          <a:prstGeom prst="rect">
            <a:avLst/>
          </a:prstGeom>
          <a:noFill/>
        </p:spPr>
      </p:pic>
      <p:pic>
        <p:nvPicPr>
          <p:cNvPr id="88069" name="Picture 5" descr="C:\Users\Admin\Desktop\BRANDS\ER1.png"/>
          <p:cNvPicPr>
            <a:picLocks noChangeAspect="1" noChangeArrowheads="1"/>
          </p:cNvPicPr>
          <p:nvPr/>
        </p:nvPicPr>
        <p:blipFill>
          <a:blip r:embed="rId5"/>
          <a:srcRect/>
          <a:stretch>
            <a:fillRect/>
          </a:stretch>
        </p:blipFill>
        <p:spPr bwMode="auto">
          <a:xfrm>
            <a:off x="5214955" y="1000108"/>
            <a:ext cx="1857375" cy="1152525"/>
          </a:xfrm>
          <a:prstGeom prst="rect">
            <a:avLst/>
          </a:prstGeom>
          <a:noFill/>
        </p:spPr>
      </p:pic>
      <p:pic>
        <p:nvPicPr>
          <p:cNvPr id="88070" name="Picture 6" descr="C:\Users\Admin\Desktop\BRANDS\ERETAILERS.jpg"/>
          <p:cNvPicPr>
            <a:picLocks noChangeAspect="1" noChangeArrowheads="1"/>
          </p:cNvPicPr>
          <p:nvPr/>
        </p:nvPicPr>
        <p:blipFill>
          <a:blip r:embed="rId6"/>
          <a:srcRect/>
          <a:stretch>
            <a:fillRect/>
          </a:stretch>
        </p:blipFill>
        <p:spPr bwMode="auto">
          <a:xfrm>
            <a:off x="7072331" y="1000108"/>
            <a:ext cx="785818" cy="1133475"/>
          </a:xfrm>
          <a:prstGeom prst="rect">
            <a:avLst/>
          </a:prstGeom>
          <a:noFill/>
        </p:spPr>
      </p:pic>
      <p:pic>
        <p:nvPicPr>
          <p:cNvPr id="88071" name="Picture 7" descr="C:\Users\Admin\Desktop\BRANDS\METRO.jpg"/>
          <p:cNvPicPr>
            <a:picLocks noChangeAspect="1" noChangeArrowheads="1"/>
          </p:cNvPicPr>
          <p:nvPr/>
        </p:nvPicPr>
        <p:blipFill>
          <a:blip r:embed="rId7"/>
          <a:srcRect/>
          <a:stretch>
            <a:fillRect/>
          </a:stretch>
        </p:blipFill>
        <p:spPr bwMode="auto">
          <a:xfrm>
            <a:off x="71406" y="2214554"/>
            <a:ext cx="1733550" cy="1152525"/>
          </a:xfrm>
          <a:prstGeom prst="rect">
            <a:avLst/>
          </a:prstGeom>
          <a:noFill/>
        </p:spPr>
      </p:pic>
      <p:pic>
        <p:nvPicPr>
          <p:cNvPr id="88072" name="Picture 8" descr="C:\Users\Admin\Desktop\BRANDS\RELIANCE RETAIL.jpg"/>
          <p:cNvPicPr>
            <a:picLocks noChangeAspect="1" noChangeArrowheads="1"/>
          </p:cNvPicPr>
          <p:nvPr/>
        </p:nvPicPr>
        <p:blipFill>
          <a:blip r:embed="rId8"/>
          <a:srcRect/>
          <a:stretch>
            <a:fillRect/>
          </a:stretch>
        </p:blipFill>
        <p:spPr bwMode="auto">
          <a:xfrm>
            <a:off x="1785918" y="2214554"/>
            <a:ext cx="2409825" cy="1143000"/>
          </a:xfrm>
          <a:prstGeom prst="rect">
            <a:avLst/>
          </a:prstGeom>
          <a:noFill/>
        </p:spPr>
      </p:pic>
      <p:pic>
        <p:nvPicPr>
          <p:cNvPr id="88073" name="Picture 9" descr="C:\Users\Admin\Desktop\BRANDS\SPECIALITY STORES.jpg"/>
          <p:cNvPicPr>
            <a:picLocks noChangeAspect="1" noChangeArrowheads="1"/>
          </p:cNvPicPr>
          <p:nvPr/>
        </p:nvPicPr>
        <p:blipFill>
          <a:blip r:embed="rId9"/>
          <a:srcRect/>
          <a:stretch>
            <a:fillRect/>
          </a:stretch>
        </p:blipFill>
        <p:spPr bwMode="auto">
          <a:xfrm>
            <a:off x="3571868" y="2205037"/>
            <a:ext cx="2228850" cy="1152525"/>
          </a:xfrm>
          <a:prstGeom prst="rect">
            <a:avLst/>
          </a:prstGeom>
          <a:noFill/>
        </p:spPr>
      </p:pic>
      <p:pic>
        <p:nvPicPr>
          <p:cNvPr id="88074" name="Picture 10" descr="C:\Users\Admin\Desktop\MORE.jpg"/>
          <p:cNvPicPr>
            <a:picLocks noChangeAspect="1" noChangeArrowheads="1"/>
          </p:cNvPicPr>
          <p:nvPr/>
        </p:nvPicPr>
        <p:blipFill>
          <a:blip r:embed="rId10"/>
          <a:srcRect/>
          <a:stretch>
            <a:fillRect/>
          </a:stretch>
        </p:blipFill>
        <p:spPr bwMode="auto">
          <a:xfrm>
            <a:off x="5786446" y="2176462"/>
            <a:ext cx="1771650" cy="1181100"/>
          </a:xfrm>
          <a:prstGeom prst="rect">
            <a:avLst/>
          </a:prstGeom>
          <a:noFill/>
        </p:spPr>
      </p:pic>
      <p:pic>
        <p:nvPicPr>
          <p:cNvPr id="88075" name="Picture 11" descr="C:\Users\Admin\Desktop\HALDIRAM.jpg"/>
          <p:cNvPicPr>
            <a:picLocks noChangeAspect="1" noChangeArrowheads="1"/>
          </p:cNvPicPr>
          <p:nvPr/>
        </p:nvPicPr>
        <p:blipFill>
          <a:blip r:embed="rId11"/>
          <a:srcRect/>
          <a:stretch>
            <a:fillRect/>
          </a:stretch>
        </p:blipFill>
        <p:spPr bwMode="auto">
          <a:xfrm>
            <a:off x="-32" y="3367095"/>
            <a:ext cx="1847850" cy="1133475"/>
          </a:xfrm>
          <a:prstGeom prst="rect">
            <a:avLst/>
          </a:prstGeom>
          <a:noFill/>
        </p:spPr>
      </p:pic>
      <p:pic>
        <p:nvPicPr>
          <p:cNvPr id="88076" name="Picture 12" descr="C:\Users\Admin\Desktop\BATA.jpg"/>
          <p:cNvPicPr>
            <a:picLocks noChangeAspect="1" noChangeArrowheads="1"/>
          </p:cNvPicPr>
          <p:nvPr/>
        </p:nvPicPr>
        <p:blipFill>
          <a:blip r:embed="rId12"/>
          <a:srcRect/>
          <a:stretch>
            <a:fillRect/>
          </a:stretch>
        </p:blipFill>
        <p:spPr bwMode="auto">
          <a:xfrm>
            <a:off x="1857356" y="3376620"/>
            <a:ext cx="1590675" cy="1123950"/>
          </a:xfrm>
          <a:prstGeom prst="rect">
            <a:avLst/>
          </a:prstGeom>
          <a:noFill/>
        </p:spPr>
      </p:pic>
      <p:pic>
        <p:nvPicPr>
          <p:cNvPr id="88077" name="Picture 13" descr="C:\Users\Admin\Desktop\logo-tatatrent-westside.png"/>
          <p:cNvPicPr>
            <a:picLocks noChangeAspect="1" noChangeArrowheads="1"/>
          </p:cNvPicPr>
          <p:nvPr/>
        </p:nvPicPr>
        <p:blipFill>
          <a:blip r:embed="rId13"/>
          <a:srcRect/>
          <a:stretch>
            <a:fillRect/>
          </a:stretch>
        </p:blipFill>
        <p:spPr bwMode="auto">
          <a:xfrm>
            <a:off x="7786710" y="1285860"/>
            <a:ext cx="1357290" cy="1200150"/>
          </a:xfrm>
          <a:prstGeom prst="rect">
            <a:avLst/>
          </a:prstGeom>
          <a:noFill/>
        </p:spPr>
      </p:pic>
      <p:pic>
        <p:nvPicPr>
          <p:cNvPr id="88078" name="Picture 14" descr="C:\Users\Admin\Desktop\Reliance-Fresh (1).png"/>
          <p:cNvPicPr>
            <a:picLocks noChangeAspect="1" noChangeArrowheads="1"/>
          </p:cNvPicPr>
          <p:nvPr/>
        </p:nvPicPr>
        <p:blipFill>
          <a:blip r:embed="rId14"/>
          <a:srcRect/>
          <a:stretch>
            <a:fillRect/>
          </a:stretch>
        </p:blipFill>
        <p:spPr bwMode="auto">
          <a:xfrm>
            <a:off x="7239032" y="2857496"/>
            <a:ext cx="1905000" cy="1200150"/>
          </a:xfrm>
          <a:prstGeom prst="rect">
            <a:avLst/>
          </a:prstGeom>
          <a:noFill/>
        </p:spPr>
      </p:pic>
      <p:pic>
        <p:nvPicPr>
          <p:cNvPr id="88079" name="Picture 15" descr="C:\Users\Admin\Desktop\logo-adityabirla.png"/>
          <p:cNvPicPr>
            <a:picLocks noChangeAspect="1" noChangeArrowheads="1"/>
          </p:cNvPicPr>
          <p:nvPr/>
        </p:nvPicPr>
        <p:blipFill>
          <a:blip r:embed="rId15"/>
          <a:srcRect/>
          <a:stretch>
            <a:fillRect/>
          </a:stretch>
        </p:blipFill>
        <p:spPr bwMode="auto">
          <a:xfrm>
            <a:off x="7215206" y="2143116"/>
            <a:ext cx="1905000" cy="1200150"/>
          </a:xfrm>
          <a:prstGeom prst="rect">
            <a:avLst/>
          </a:prstGeom>
          <a:noFill/>
        </p:spPr>
      </p:pic>
      <p:pic>
        <p:nvPicPr>
          <p:cNvPr id="88080" name="Picture 16" descr="C:\Users\Admin\Desktop\Spencers.png"/>
          <p:cNvPicPr>
            <a:picLocks noChangeAspect="1" noChangeArrowheads="1"/>
          </p:cNvPicPr>
          <p:nvPr/>
        </p:nvPicPr>
        <p:blipFill>
          <a:blip r:embed="rId16"/>
          <a:srcRect/>
          <a:stretch>
            <a:fillRect/>
          </a:stretch>
        </p:blipFill>
        <p:spPr bwMode="auto">
          <a:xfrm>
            <a:off x="-71470" y="4214818"/>
            <a:ext cx="1905000" cy="1200150"/>
          </a:xfrm>
          <a:prstGeom prst="rect">
            <a:avLst/>
          </a:prstGeom>
          <a:noFill/>
        </p:spPr>
      </p:pic>
      <p:pic>
        <p:nvPicPr>
          <p:cNvPr id="88081" name="Picture 17" descr="C:\Users\Admin\Desktop\fabindia.jpg"/>
          <p:cNvPicPr>
            <a:picLocks noChangeAspect="1" noChangeArrowheads="1"/>
          </p:cNvPicPr>
          <p:nvPr/>
        </p:nvPicPr>
        <p:blipFill>
          <a:blip r:embed="rId17"/>
          <a:srcRect/>
          <a:stretch>
            <a:fillRect/>
          </a:stretch>
        </p:blipFill>
        <p:spPr bwMode="auto">
          <a:xfrm>
            <a:off x="3452818" y="3228982"/>
            <a:ext cx="1905000" cy="1200150"/>
          </a:xfrm>
          <a:prstGeom prst="rect">
            <a:avLst/>
          </a:prstGeom>
          <a:noFill/>
        </p:spPr>
      </p:pic>
      <p:pic>
        <p:nvPicPr>
          <p:cNvPr id="88082" name="Picture 18" descr="C:\Users\Admin\Desktop\Provogue.png"/>
          <p:cNvPicPr>
            <a:picLocks noChangeAspect="1" noChangeArrowheads="1"/>
          </p:cNvPicPr>
          <p:nvPr/>
        </p:nvPicPr>
        <p:blipFill>
          <a:blip r:embed="rId18"/>
          <a:srcRect/>
          <a:stretch>
            <a:fillRect/>
          </a:stretch>
        </p:blipFill>
        <p:spPr bwMode="auto">
          <a:xfrm>
            <a:off x="5453082" y="3157544"/>
            <a:ext cx="1905000" cy="1200150"/>
          </a:xfrm>
          <a:prstGeom prst="rect">
            <a:avLst/>
          </a:prstGeom>
          <a:noFill/>
        </p:spPr>
      </p:pic>
      <p:pic>
        <p:nvPicPr>
          <p:cNvPr id="88083" name="Picture 19" descr="C:\Users\Admin\Desktop\liberty.png"/>
          <p:cNvPicPr>
            <a:picLocks noChangeAspect="1" noChangeArrowheads="1"/>
          </p:cNvPicPr>
          <p:nvPr/>
        </p:nvPicPr>
        <p:blipFill>
          <a:blip r:embed="rId19"/>
          <a:srcRect/>
          <a:stretch>
            <a:fillRect/>
          </a:stretch>
        </p:blipFill>
        <p:spPr bwMode="auto">
          <a:xfrm>
            <a:off x="7239032" y="3943362"/>
            <a:ext cx="1905000" cy="1200150"/>
          </a:xfrm>
          <a:prstGeom prst="rect">
            <a:avLst/>
          </a:prstGeom>
          <a:noFill/>
        </p:spPr>
      </p:pic>
      <p:pic>
        <p:nvPicPr>
          <p:cNvPr id="88084" name="Picture 20" descr="C:\Users\Admin\Desktop\future_retail.png"/>
          <p:cNvPicPr>
            <a:picLocks noChangeAspect="1" noChangeArrowheads="1"/>
          </p:cNvPicPr>
          <p:nvPr/>
        </p:nvPicPr>
        <p:blipFill>
          <a:blip r:embed="rId20"/>
          <a:srcRect/>
          <a:stretch>
            <a:fillRect/>
          </a:stretch>
        </p:blipFill>
        <p:spPr bwMode="auto">
          <a:xfrm>
            <a:off x="7929586" y="1000108"/>
            <a:ext cx="1214446" cy="714374"/>
          </a:xfrm>
          <a:prstGeom prst="rect">
            <a:avLst/>
          </a:prstGeom>
          <a:noFill/>
        </p:spPr>
      </p:pic>
      <p:pic>
        <p:nvPicPr>
          <p:cNvPr id="88085" name="Picture 21" descr="C:\Users\Admin\Desktop\logo-shoppers-stop.png"/>
          <p:cNvPicPr>
            <a:picLocks noChangeAspect="1" noChangeArrowheads="1"/>
          </p:cNvPicPr>
          <p:nvPr/>
        </p:nvPicPr>
        <p:blipFill>
          <a:blip r:embed="rId21"/>
          <a:srcRect/>
          <a:stretch>
            <a:fillRect/>
          </a:stretch>
        </p:blipFill>
        <p:spPr bwMode="auto">
          <a:xfrm>
            <a:off x="3428992" y="4071942"/>
            <a:ext cx="1905000" cy="1200150"/>
          </a:xfrm>
          <a:prstGeom prst="rect">
            <a:avLst/>
          </a:prstGeom>
          <a:noFill/>
        </p:spPr>
      </p:pic>
      <p:pic>
        <p:nvPicPr>
          <p:cNvPr id="88086" name="Picture 22" descr="C:\Users\Admin\Desktop\MAHINDRA.jpg"/>
          <p:cNvPicPr>
            <a:picLocks noChangeAspect="1" noChangeArrowheads="1"/>
          </p:cNvPicPr>
          <p:nvPr/>
        </p:nvPicPr>
        <p:blipFill>
          <a:blip r:embed="rId22"/>
          <a:srcRect/>
          <a:stretch>
            <a:fillRect/>
          </a:stretch>
        </p:blipFill>
        <p:spPr bwMode="auto">
          <a:xfrm>
            <a:off x="5472131" y="3929066"/>
            <a:ext cx="1743075" cy="1162050"/>
          </a:xfrm>
          <a:prstGeom prst="rect">
            <a:avLst/>
          </a:prstGeom>
          <a:noFill/>
        </p:spPr>
      </p:pic>
      <p:pic>
        <p:nvPicPr>
          <p:cNvPr id="88087" name="Picture 23" descr="C:\Users\Admin\Desktop\BHARTI.jpg"/>
          <p:cNvPicPr>
            <a:picLocks noChangeAspect="1" noChangeArrowheads="1"/>
          </p:cNvPicPr>
          <p:nvPr/>
        </p:nvPicPr>
        <p:blipFill>
          <a:blip r:embed="rId23"/>
          <a:srcRect/>
          <a:stretch>
            <a:fillRect/>
          </a:stretch>
        </p:blipFill>
        <p:spPr bwMode="auto">
          <a:xfrm>
            <a:off x="1714480" y="4500570"/>
            <a:ext cx="1371600" cy="1190625"/>
          </a:xfrm>
          <a:prstGeom prst="rect">
            <a:avLst/>
          </a:prstGeom>
          <a:noFill/>
        </p:spPr>
      </p:pic>
      <p:pic>
        <p:nvPicPr>
          <p:cNvPr id="88088" name="Picture 24" descr="C:\Users\Admin\Desktop\ECHAUPAL.jpg"/>
          <p:cNvPicPr>
            <a:picLocks noChangeAspect="1" noChangeArrowheads="1"/>
          </p:cNvPicPr>
          <p:nvPr/>
        </p:nvPicPr>
        <p:blipFill>
          <a:blip r:embed="rId24"/>
          <a:srcRect/>
          <a:stretch>
            <a:fillRect/>
          </a:stretch>
        </p:blipFill>
        <p:spPr bwMode="auto">
          <a:xfrm>
            <a:off x="-32" y="5153045"/>
            <a:ext cx="1514475" cy="919161"/>
          </a:xfrm>
          <a:prstGeom prst="rect">
            <a:avLst/>
          </a:prstGeom>
          <a:noFill/>
        </p:spPr>
      </p:pic>
      <p:pic>
        <p:nvPicPr>
          <p:cNvPr id="88089" name="Picture 25" descr="C:\Users\Admin\Desktop\MSSL.jpg"/>
          <p:cNvPicPr>
            <a:picLocks noChangeAspect="1" noChangeArrowheads="1"/>
          </p:cNvPicPr>
          <p:nvPr/>
        </p:nvPicPr>
        <p:blipFill>
          <a:blip r:embed="rId25"/>
          <a:srcRect/>
          <a:stretch>
            <a:fillRect/>
          </a:stretch>
        </p:blipFill>
        <p:spPr bwMode="auto">
          <a:xfrm>
            <a:off x="1714480" y="5295921"/>
            <a:ext cx="2009775" cy="704847"/>
          </a:xfrm>
          <a:prstGeom prst="rect">
            <a:avLst/>
          </a:prstGeom>
          <a:noFill/>
        </p:spPr>
      </p:pic>
      <p:pic>
        <p:nvPicPr>
          <p:cNvPr id="88090" name="Picture 26" descr="C:\Users\Admin\Desktop\HARIYALI.jpg"/>
          <p:cNvPicPr>
            <a:picLocks noChangeAspect="1" noChangeArrowheads="1"/>
          </p:cNvPicPr>
          <p:nvPr/>
        </p:nvPicPr>
        <p:blipFill>
          <a:blip r:embed="rId26"/>
          <a:srcRect/>
          <a:stretch>
            <a:fillRect/>
          </a:stretch>
        </p:blipFill>
        <p:spPr bwMode="auto">
          <a:xfrm>
            <a:off x="3567113" y="4929206"/>
            <a:ext cx="2009775" cy="1143000"/>
          </a:xfrm>
          <a:prstGeom prst="rect">
            <a:avLst/>
          </a:prstGeom>
          <a:noFill/>
        </p:spPr>
      </p:pic>
      <p:pic>
        <p:nvPicPr>
          <p:cNvPr id="88091" name="Picture 27" descr="C:\Users\Admin\Desktop\tata rallis.jpg"/>
          <p:cNvPicPr>
            <a:picLocks noChangeAspect="1" noChangeArrowheads="1"/>
          </p:cNvPicPr>
          <p:nvPr/>
        </p:nvPicPr>
        <p:blipFill>
          <a:blip r:embed="rId27"/>
          <a:srcRect/>
          <a:stretch>
            <a:fillRect/>
          </a:stretch>
        </p:blipFill>
        <p:spPr bwMode="auto">
          <a:xfrm>
            <a:off x="5600719" y="4891106"/>
            <a:ext cx="1685925" cy="1181100"/>
          </a:xfrm>
          <a:prstGeom prst="rect">
            <a:avLst/>
          </a:prstGeom>
          <a:noFill/>
        </p:spPr>
      </p:pic>
      <p:pic>
        <p:nvPicPr>
          <p:cNvPr id="88092" name="Picture 28" descr="C:\Users\Admin\Desktop\pantaloon.jpg"/>
          <p:cNvPicPr>
            <a:picLocks noChangeAspect="1" noChangeArrowheads="1"/>
          </p:cNvPicPr>
          <p:nvPr/>
        </p:nvPicPr>
        <p:blipFill>
          <a:blip r:embed="rId28"/>
          <a:srcRect/>
          <a:stretch>
            <a:fillRect/>
          </a:stretch>
        </p:blipFill>
        <p:spPr bwMode="auto">
          <a:xfrm>
            <a:off x="7286644" y="4900631"/>
            <a:ext cx="1857388" cy="11715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10</a:t>
            </a:fld>
            <a:endParaRPr lang="en-IN"/>
          </a:p>
        </p:txBody>
      </p:sp>
      <p:sp>
        <p:nvSpPr>
          <p:cNvPr id="4" name="Rectangle 3"/>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214290"/>
            <a:ext cx="9144000" cy="461665"/>
          </a:xfrm>
          <a:prstGeom prst="rect">
            <a:avLst/>
          </a:prstGeom>
          <a:noFill/>
        </p:spPr>
        <p:txBody>
          <a:bodyPr wrap="square" rtlCol="0">
            <a:spAutoFit/>
          </a:bodyPr>
          <a:lstStyle/>
          <a:p>
            <a:pPr algn="ctr"/>
            <a:r>
              <a:rPr lang="en-US" sz="2400" b="1" dirty="0" smtClean="0">
                <a:solidFill>
                  <a:schemeClr val="bg1"/>
                </a:solidFill>
              </a:rPr>
              <a:t>BRIEF HISTORY</a:t>
            </a:r>
            <a:endParaRPr lang="en-IN" sz="24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215082"/>
            <a:ext cx="9144000" cy="461665"/>
          </a:xfrm>
          <a:prstGeom prst="rect">
            <a:avLst/>
          </a:prstGeom>
          <a:noFill/>
        </p:spPr>
        <p:txBody>
          <a:bodyPr wrap="square" rtlCol="0">
            <a:spAutoFit/>
          </a:bodyPr>
          <a:lstStyle/>
          <a:p>
            <a:pPr algn="ctr"/>
            <a:r>
              <a:rPr lang="en-US" sz="2400" b="1" dirty="0" smtClean="0">
                <a:solidFill>
                  <a:schemeClr val="bg1"/>
                </a:solidFill>
              </a:rPr>
              <a:t>INDIAN RETAIL REQIRES STREAMLINING</a:t>
            </a:r>
            <a:endParaRPr lang="en-IN" sz="2400" b="1" dirty="0">
              <a:solidFill>
                <a:schemeClr val="bg1"/>
              </a:solidFill>
            </a:endParaRPr>
          </a:p>
        </p:txBody>
      </p:sp>
      <p:sp>
        <p:nvSpPr>
          <p:cNvPr id="71682" name="AutoShape 2" descr="Image result for department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6" name="AutoShape 6"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8" name="AutoShape 8"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90" name="AutoShape 10"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3" name="TextBox 12"/>
          <p:cNvSpPr txBox="1"/>
          <p:nvPr/>
        </p:nvSpPr>
        <p:spPr>
          <a:xfrm>
            <a:off x="0" y="857232"/>
            <a:ext cx="9144000" cy="4955203"/>
          </a:xfrm>
          <a:prstGeom prst="rect">
            <a:avLst/>
          </a:prstGeom>
          <a:solidFill>
            <a:schemeClr val="bg1"/>
          </a:solidFill>
        </p:spPr>
        <p:txBody>
          <a:bodyPr wrap="square" rtlCol="0">
            <a:spAutoFit/>
          </a:bodyPr>
          <a:lstStyle/>
          <a:p>
            <a:endParaRPr lang="en-US" sz="2000" b="1" dirty="0" smtClean="0"/>
          </a:p>
          <a:p>
            <a:pPr>
              <a:buFont typeface="Wingdings" pitchFamily="2" charset="2"/>
              <a:buChar char="§"/>
            </a:pPr>
            <a:r>
              <a:rPr lang="en-US" sz="2000" b="1" dirty="0" smtClean="0"/>
              <a:t>   </a:t>
            </a:r>
            <a:r>
              <a:rPr lang="en-US" sz="2400" dirty="0" smtClean="0"/>
              <a:t>Highest shop density in the world.</a:t>
            </a:r>
          </a:p>
          <a:p>
            <a:pPr>
              <a:buFont typeface="Wingdings" pitchFamily="2" charset="2"/>
              <a:buChar char="§"/>
            </a:pPr>
            <a:r>
              <a:rPr lang="en-US" sz="2400" dirty="0" smtClean="0"/>
              <a:t>  Around 16 million shops in the country.</a:t>
            </a:r>
          </a:p>
          <a:p>
            <a:pPr>
              <a:buFont typeface="Wingdings" pitchFamily="2" charset="2"/>
              <a:buChar char="§"/>
            </a:pPr>
            <a:r>
              <a:rPr lang="en-US" sz="2400" dirty="0" smtClean="0"/>
              <a:t>  Mostly of Mom &amp; Pop variety.</a:t>
            </a:r>
          </a:p>
          <a:p>
            <a:pPr>
              <a:buFont typeface="Wingdings" pitchFamily="2" charset="2"/>
              <a:buChar char="§"/>
            </a:pPr>
            <a:r>
              <a:rPr lang="en-IN" sz="2400" dirty="0" smtClean="0"/>
              <a:t>  As of 2003, India's retailing industry was essentially owner manned </a:t>
            </a:r>
          </a:p>
          <a:p>
            <a:r>
              <a:rPr lang="en-IN" sz="2400" dirty="0" smtClean="0"/>
              <a:t>    small shops. </a:t>
            </a:r>
          </a:p>
          <a:p>
            <a:pPr>
              <a:buFont typeface="Wingdings" pitchFamily="2" charset="2"/>
              <a:buChar char="§"/>
            </a:pPr>
            <a:r>
              <a:rPr lang="en-IN" sz="2400" dirty="0" smtClean="0"/>
              <a:t>  In 2010, larger format convenience stores and supermarkets </a:t>
            </a:r>
          </a:p>
          <a:p>
            <a:r>
              <a:rPr lang="en-IN" sz="2400" dirty="0" smtClean="0"/>
              <a:t>    accounted for about 4 percent of the industry, and these were</a:t>
            </a:r>
          </a:p>
          <a:p>
            <a:r>
              <a:rPr lang="en-IN" sz="2400" dirty="0" smtClean="0"/>
              <a:t>    present only in large urban </a:t>
            </a:r>
            <a:r>
              <a:rPr lang="en-IN" sz="2400" dirty="0" err="1" smtClean="0"/>
              <a:t>centers</a:t>
            </a:r>
            <a:r>
              <a:rPr lang="en-IN" sz="2400" dirty="0" smtClean="0"/>
              <a:t>. </a:t>
            </a:r>
          </a:p>
          <a:p>
            <a:pPr>
              <a:buFont typeface="Wingdings" pitchFamily="2" charset="2"/>
              <a:buChar char="§"/>
            </a:pPr>
            <a:r>
              <a:rPr lang="en-IN" sz="2400" dirty="0" smtClean="0"/>
              <a:t>  India's retail and logistics industry employs about 40 million Indians</a:t>
            </a:r>
          </a:p>
          <a:p>
            <a:r>
              <a:rPr lang="en-IN" sz="2400" dirty="0" smtClean="0"/>
              <a:t>    (3.3% of Indian population)</a:t>
            </a:r>
            <a:endParaRPr lang="en-US" sz="2400" dirty="0" smtClean="0"/>
          </a:p>
          <a:p>
            <a:endParaRPr lang="en-US" sz="2800" dirty="0" smtClean="0"/>
          </a:p>
          <a:p>
            <a:r>
              <a:rPr lang="en-US" sz="2800" dirty="0" smtClean="0"/>
              <a:t>* source: </a:t>
            </a:r>
            <a:r>
              <a:rPr lang="en-US" sz="2800" dirty="0" err="1" smtClean="0"/>
              <a:t>Singhal</a:t>
            </a:r>
            <a:r>
              <a:rPr lang="en-US" sz="2800" dirty="0" smtClean="0"/>
              <a:t> </a:t>
            </a:r>
            <a:r>
              <a:rPr lang="en-US" sz="2800" dirty="0" err="1" smtClean="0"/>
              <a:t>Arvind</a:t>
            </a:r>
            <a:r>
              <a:rPr lang="en-US" sz="2800" dirty="0" smtClean="0"/>
              <a:t>; KSA </a:t>
            </a:r>
            <a:r>
              <a:rPr lang="en-US" sz="2800" dirty="0" err="1" smtClean="0"/>
              <a:t>Technopak</a:t>
            </a:r>
            <a:endParaRPr lang="en-IN" sz="2800" dirty="0"/>
          </a:p>
        </p:txBody>
      </p:sp>
      <p:sp>
        <p:nvSpPr>
          <p:cNvPr id="82946" name="AutoShape 2"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2948" name="AutoShape 4"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82949" name="Picture 5" descr="C:\Users\Admin\Desktop\download.jpg"/>
          <p:cNvPicPr>
            <a:picLocks noChangeAspect="1" noChangeArrowheads="1"/>
          </p:cNvPicPr>
          <p:nvPr/>
        </p:nvPicPr>
        <p:blipFill>
          <a:blip r:embed="rId2"/>
          <a:srcRect/>
          <a:stretch>
            <a:fillRect/>
          </a:stretch>
        </p:blipFill>
        <p:spPr bwMode="auto">
          <a:xfrm>
            <a:off x="6858016" y="-24"/>
            <a:ext cx="2286016" cy="85725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11</a:t>
            </a:fld>
            <a:endParaRPr lang="en-IN"/>
          </a:p>
        </p:txBody>
      </p:sp>
      <p:sp>
        <p:nvSpPr>
          <p:cNvPr id="3" name="Rectangle 2"/>
          <p:cNvSpPr/>
          <p:nvPr/>
        </p:nvSpPr>
        <p:spPr>
          <a:xfrm>
            <a:off x="142844" y="642918"/>
            <a:ext cx="8858280" cy="6063198"/>
          </a:xfrm>
          <a:prstGeom prst="rect">
            <a:avLst/>
          </a:prstGeom>
          <a:solidFill>
            <a:schemeClr val="bg1"/>
          </a:solidFill>
        </p:spPr>
        <p:txBody>
          <a:bodyPr wrap="square">
            <a:spAutoFit/>
          </a:bodyPr>
          <a:lstStyle/>
          <a:p>
            <a:endParaRPr lang="en-IN" sz="1600" b="1" dirty="0" smtClean="0"/>
          </a:p>
          <a:p>
            <a:r>
              <a:rPr lang="en-IN" sz="1600" dirty="0" smtClean="0"/>
              <a:t> </a:t>
            </a:r>
          </a:p>
          <a:p>
            <a:pPr>
              <a:buFont typeface="Wingdings" pitchFamily="2" charset="2"/>
              <a:buChar char="§"/>
            </a:pPr>
            <a:r>
              <a:rPr lang="en-IN" sz="2000" dirty="0" smtClean="0"/>
              <a:t> </a:t>
            </a:r>
            <a:r>
              <a:rPr lang="en-IN" sz="2000" dirty="0" smtClean="0">
                <a:solidFill>
                  <a:schemeClr val="accent6"/>
                </a:solidFill>
              </a:rPr>
              <a:t>  </a:t>
            </a:r>
            <a:r>
              <a:rPr lang="en-IN" sz="2000" dirty="0" smtClean="0"/>
              <a:t>Indian retail has emerged as one of the most dynamic and fast</a:t>
            </a:r>
          </a:p>
          <a:p>
            <a:r>
              <a:rPr lang="en-IN" sz="2000" dirty="0" smtClean="0"/>
              <a:t>     paced industries due to entry of several new players.</a:t>
            </a:r>
          </a:p>
          <a:p>
            <a:pPr>
              <a:buFont typeface="Wingdings" pitchFamily="2" charset="2"/>
              <a:buChar char="§"/>
            </a:pPr>
            <a:r>
              <a:rPr lang="en-IN" sz="2000" dirty="0" smtClean="0"/>
              <a:t>   It accounts for 10% of country’s GDP (gross domestic produce)</a:t>
            </a:r>
          </a:p>
          <a:p>
            <a:r>
              <a:rPr lang="en-IN" sz="2000" dirty="0" smtClean="0"/>
              <a:t>     and around 8% of the total employment.</a:t>
            </a:r>
          </a:p>
          <a:p>
            <a:pPr>
              <a:buFont typeface="Wingdings" pitchFamily="2" charset="2"/>
              <a:buChar char="§"/>
            </a:pPr>
            <a:r>
              <a:rPr lang="en-US" sz="2000" dirty="0" smtClean="0"/>
              <a:t>   It </a:t>
            </a:r>
            <a:r>
              <a:rPr lang="en-IN" sz="2000" dirty="0" smtClean="0"/>
              <a:t>is the fifth largest preferred retail destination globally.</a:t>
            </a:r>
          </a:p>
          <a:p>
            <a:pPr>
              <a:buFont typeface="Wingdings" pitchFamily="2" charset="2"/>
              <a:buChar char="§"/>
            </a:pPr>
            <a:r>
              <a:rPr lang="en-US" sz="2000" dirty="0" smtClean="0"/>
              <a:t>   A</a:t>
            </a:r>
            <a:r>
              <a:rPr lang="en-IN" sz="2000" dirty="0" err="1" smtClean="0"/>
              <a:t>mongst</a:t>
            </a:r>
            <a:r>
              <a:rPr lang="en-IN" sz="2000" dirty="0" smtClean="0"/>
              <a:t> the highest in the world, in terms of per capita retail</a:t>
            </a:r>
          </a:p>
          <a:p>
            <a:r>
              <a:rPr lang="en-IN" sz="2000" dirty="0" smtClean="0"/>
              <a:t>     store availability. </a:t>
            </a:r>
          </a:p>
          <a:p>
            <a:pPr>
              <a:buFont typeface="Wingdings" pitchFamily="2" charset="2"/>
              <a:buChar char="§"/>
            </a:pPr>
            <a:r>
              <a:rPr lang="en-US" sz="2000" dirty="0" smtClean="0"/>
              <a:t>   I</a:t>
            </a:r>
            <a:r>
              <a:rPr lang="en-IN" sz="2000" dirty="0" err="1" smtClean="0"/>
              <a:t>ndia’s</a:t>
            </a:r>
            <a:r>
              <a:rPr lang="en-IN" sz="2000" dirty="0" smtClean="0"/>
              <a:t> retail sector is experiencing exponential growth, in not </a:t>
            </a:r>
          </a:p>
          <a:p>
            <a:r>
              <a:rPr lang="en-IN" sz="2000" dirty="0" smtClean="0"/>
              <a:t>     just the major cities and metros, but also in Tier-II and Tier-III </a:t>
            </a:r>
          </a:p>
          <a:p>
            <a:r>
              <a:rPr lang="en-IN" sz="2000" dirty="0" smtClean="0"/>
              <a:t>     cities.</a:t>
            </a:r>
          </a:p>
          <a:p>
            <a:pPr>
              <a:buFont typeface="Wingdings" pitchFamily="2" charset="2"/>
              <a:buChar char="§"/>
            </a:pPr>
            <a:r>
              <a:rPr lang="en-US" sz="2000" dirty="0" smtClean="0"/>
              <a:t>   H</a:t>
            </a:r>
            <a:r>
              <a:rPr lang="en-IN" sz="2000" dirty="0" err="1" smtClean="0"/>
              <a:t>ealthy</a:t>
            </a:r>
            <a:r>
              <a:rPr lang="en-IN" sz="2000" dirty="0" smtClean="0"/>
              <a:t> economic growth, changing demographic profiles, </a:t>
            </a:r>
          </a:p>
          <a:p>
            <a:r>
              <a:rPr lang="en-IN" sz="2000" dirty="0" smtClean="0"/>
              <a:t>     increasing disposable incomes, urbanisation, changing consumer</a:t>
            </a:r>
          </a:p>
          <a:p>
            <a:r>
              <a:rPr lang="en-IN" sz="2000" dirty="0" smtClean="0"/>
              <a:t>    tastes and preferences are the other factors driving its growth in</a:t>
            </a:r>
          </a:p>
          <a:p>
            <a:r>
              <a:rPr lang="en-IN" sz="2000" dirty="0" smtClean="0"/>
              <a:t>    the organised retail market of India.</a:t>
            </a:r>
          </a:p>
          <a:p>
            <a:endParaRPr lang="en-IN" sz="2000" dirty="0" smtClean="0"/>
          </a:p>
          <a:p>
            <a:endParaRPr lang="en-IN" sz="2800" dirty="0" smtClean="0"/>
          </a:p>
          <a:p>
            <a:endParaRPr lang="en-IN" sz="2800" dirty="0"/>
          </a:p>
        </p:txBody>
      </p:sp>
      <p:sp>
        <p:nvSpPr>
          <p:cNvPr id="4" name="Rectangle 3"/>
          <p:cNvSpPr/>
          <p:nvPr/>
        </p:nvSpPr>
        <p:spPr>
          <a:xfrm>
            <a:off x="0" y="-24"/>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714348" y="181253"/>
            <a:ext cx="7643866" cy="461665"/>
          </a:xfrm>
          <a:prstGeom prst="rect">
            <a:avLst/>
          </a:prstGeom>
          <a:noFill/>
        </p:spPr>
        <p:txBody>
          <a:bodyPr wrap="square" rtlCol="0">
            <a:spAutoFit/>
          </a:bodyPr>
          <a:lstStyle/>
          <a:p>
            <a:pPr algn="ctr"/>
            <a:r>
              <a:rPr lang="en-US" sz="2400" b="1" dirty="0" smtClean="0">
                <a:solidFill>
                  <a:schemeClr val="bg1"/>
                </a:solidFill>
              </a:rPr>
              <a:t>INDIAN RETAIL MARKET HIGHLIGHTS-1</a:t>
            </a:r>
            <a:endParaRPr lang="en-IN" sz="2400" b="1" dirty="0">
              <a:solidFill>
                <a:schemeClr val="bg1"/>
              </a:solidFill>
            </a:endParaRPr>
          </a:p>
        </p:txBody>
      </p:sp>
      <p:sp>
        <p:nvSpPr>
          <p:cNvPr id="6" name="Rectangle 5"/>
          <p:cNvSpPr/>
          <p:nvPr/>
        </p:nvSpPr>
        <p:spPr>
          <a:xfrm>
            <a:off x="0" y="6000792"/>
            <a:ext cx="9144000" cy="85723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0" y="6215082"/>
            <a:ext cx="9144000" cy="400110"/>
          </a:xfrm>
          <a:prstGeom prst="rect">
            <a:avLst/>
          </a:prstGeom>
          <a:noFill/>
        </p:spPr>
        <p:txBody>
          <a:bodyPr wrap="square" rtlCol="0">
            <a:spAutoFit/>
          </a:bodyPr>
          <a:lstStyle/>
          <a:p>
            <a:pPr algn="ctr"/>
            <a:r>
              <a:rPr lang="en-US" sz="2000" b="1" dirty="0" smtClean="0">
                <a:solidFill>
                  <a:schemeClr val="bg1"/>
                </a:solidFill>
              </a:rPr>
              <a:t>ORGANISED RETAIL BEGINNING TO CHANGE THE PSYCHE OF INDIAN CONSUMER</a:t>
            </a:r>
            <a:endParaRPr lang="en-IN" sz="2000" b="1" dirty="0">
              <a:solidFill>
                <a:schemeClr val="bg1"/>
              </a:solidFill>
            </a:endParaRPr>
          </a:p>
        </p:txBody>
      </p:sp>
      <p:pic>
        <p:nvPicPr>
          <p:cNvPr id="43009" name="Picture 1" descr="C:\Users\Admin\Desktop\RELIANCE RETAIL.jpg"/>
          <p:cNvPicPr>
            <a:picLocks noChangeAspect="1" noChangeArrowheads="1"/>
          </p:cNvPicPr>
          <p:nvPr/>
        </p:nvPicPr>
        <p:blipFill>
          <a:blip r:embed="rId2"/>
          <a:srcRect/>
          <a:stretch>
            <a:fillRect/>
          </a:stretch>
        </p:blipFill>
        <p:spPr bwMode="auto">
          <a:xfrm>
            <a:off x="-31" y="0"/>
            <a:ext cx="1571635" cy="857232"/>
          </a:xfrm>
          <a:prstGeom prst="rect">
            <a:avLst/>
          </a:prstGeom>
          <a:noFill/>
        </p:spPr>
      </p:pic>
      <p:pic>
        <p:nvPicPr>
          <p:cNvPr id="13313" name="Picture 1" descr="C:\Users\Admin\Desktop\big.jpg"/>
          <p:cNvPicPr>
            <a:picLocks noChangeAspect="1" noChangeArrowheads="1"/>
          </p:cNvPicPr>
          <p:nvPr/>
        </p:nvPicPr>
        <p:blipFill>
          <a:blip r:embed="rId3"/>
          <a:srcRect/>
          <a:stretch>
            <a:fillRect/>
          </a:stretch>
        </p:blipFill>
        <p:spPr bwMode="auto">
          <a:xfrm>
            <a:off x="7620032" y="-24"/>
            <a:ext cx="1524000" cy="85725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12</a:t>
            </a:fld>
            <a:endParaRPr lang="en-IN"/>
          </a:p>
        </p:txBody>
      </p:sp>
      <p:sp>
        <p:nvSpPr>
          <p:cNvPr id="3" name="Rectangle 2"/>
          <p:cNvSpPr/>
          <p:nvPr/>
        </p:nvSpPr>
        <p:spPr>
          <a:xfrm>
            <a:off x="0" y="357166"/>
            <a:ext cx="9144000" cy="6309420"/>
          </a:xfrm>
          <a:prstGeom prst="rect">
            <a:avLst/>
          </a:prstGeom>
        </p:spPr>
        <p:txBody>
          <a:bodyPr wrap="square">
            <a:spAutoFit/>
          </a:bodyPr>
          <a:lstStyle/>
          <a:p>
            <a:endParaRPr lang="en-IN" b="1" dirty="0" smtClean="0"/>
          </a:p>
          <a:p>
            <a:r>
              <a:rPr lang="en-IN" dirty="0" smtClean="0"/>
              <a:t> </a:t>
            </a:r>
          </a:p>
          <a:p>
            <a:r>
              <a:rPr lang="en-IN" sz="3200" b="1" dirty="0" smtClean="0"/>
              <a:t>Market Size</a:t>
            </a:r>
            <a:endParaRPr lang="en-IN" sz="3200" dirty="0" smtClean="0"/>
          </a:p>
          <a:p>
            <a:pPr>
              <a:buFont typeface="Wingdings" pitchFamily="2" charset="2"/>
              <a:buChar char="§"/>
            </a:pPr>
            <a:r>
              <a:rPr lang="en-IN" sz="3200" dirty="0" smtClean="0"/>
              <a:t>  </a:t>
            </a:r>
            <a:r>
              <a:rPr lang="en-IN" sz="2400" dirty="0" smtClean="0"/>
              <a:t>India’s retail market is expected to nearly double to US$ 1 trillion</a:t>
            </a:r>
          </a:p>
          <a:p>
            <a:r>
              <a:rPr lang="en-IN" sz="2400" dirty="0" smtClean="0"/>
              <a:t>     (67 </a:t>
            </a:r>
            <a:r>
              <a:rPr lang="en-IN" sz="2400" dirty="0" err="1" smtClean="0"/>
              <a:t>lac</a:t>
            </a:r>
            <a:r>
              <a:rPr lang="en-IN" sz="2400" dirty="0" smtClean="0"/>
              <a:t> </a:t>
            </a:r>
            <a:r>
              <a:rPr lang="en-IN" sz="2400" dirty="0" err="1" smtClean="0"/>
              <a:t>crores</a:t>
            </a:r>
            <a:r>
              <a:rPr lang="en-IN" sz="2400" dirty="0" smtClean="0"/>
              <a:t>) by 2020 from US$ 600 billion (40 </a:t>
            </a:r>
            <a:r>
              <a:rPr lang="en-IN" sz="2400" dirty="0" err="1" smtClean="0"/>
              <a:t>lac</a:t>
            </a:r>
            <a:r>
              <a:rPr lang="en-IN" sz="2400" dirty="0" smtClean="0"/>
              <a:t> </a:t>
            </a:r>
            <a:r>
              <a:rPr lang="en-IN" sz="2400" dirty="0" err="1" smtClean="0"/>
              <a:t>crores</a:t>
            </a:r>
            <a:r>
              <a:rPr lang="en-IN" sz="2400" dirty="0" smtClean="0"/>
              <a:t>) in 2015.</a:t>
            </a:r>
          </a:p>
          <a:p>
            <a:r>
              <a:rPr lang="en-IN" sz="2400" dirty="0" smtClean="0"/>
              <a:t>      All driven by income growth, urbanisation and attitudinal shifts. </a:t>
            </a:r>
          </a:p>
          <a:p>
            <a:pPr>
              <a:buFont typeface="Wingdings" pitchFamily="2" charset="2"/>
              <a:buChar char="§"/>
            </a:pPr>
            <a:r>
              <a:rPr lang="en-US" sz="2400" dirty="0" smtClean="0"/>
              <a:t>   </a:t>
            </a:r>
            <a:r>
              <a:rPr lang="en-IN" sz="2400" dirty="0" smtClean="0"/>
              <a:t>While the overall retail market is expected to grow at 12 per cent</a:t>
            </a:r>
          </a:p>
          <a:p>
            <a:r>
              <a:rPr lang="en-IN" sz="2400" dirty="0" smtClean="0"/>
              <a:t>     per annum, modern trade would expand twice as fast at 20 per </a:t>
            </a:r>
          </a:p>
          <a:p>
            <a:r>
              <a:rPr lang="en-IN" sz="2400" dirty="0" smtClean="0"/>
              <a:t>     cent per annum and traditional trade at 10 %.</a:t>
            </a:r>
          </a:p>
          <a:p>
            <a:pPr>
              <a:buFont typeface="Wingdings" pitchFamily="2" charset="2"/>
              <a:buChar char="§"/>
            </a:pPr>
            <a:r>
              <a:rPr lang="en-US" sz="2400" dirty="0" smtClean="0"/>
              <a:t>   </a:t>
            </a:r>
            <a:r>
              <a:rPr lang="en-IN" sz="2400" dirty="0" smtClean="0"/>
              <a:t>The Indian retail market is in its nascent stage; where</a:t>
            </a:r>
          </a:p>
          <a:p>
            <a:r>
              <a:rPr lang="en-IN" sz="2400" dirty="0" smtClean="0"/>
              <a:t>     unorganised   players accounted for 92 per cent of the market </a:t>
            </a:r>
          </a:p>
          <a:p>
            <a:r>
              <a:rPr lang="en-IN" sz="2400" dirty="0" smtClean="0"/>
              <a:t>     during 2015</a:t>
            </a:r>
          </a:p>
          <a:p>
            <a:pPr>
              <a:buFont typeface="Wingdings" pitchFamily="2" charset="2"/>
              <a:buChar char="§"/>
            </a:pPr>
            <a:r>
              <a:rPr lang="en-US" sz="2400" dirty="0" smtClean="0">
                <a:solidFill>
                  <a:srgbClr val="FF0000"/>
                </a:solidFill>
              </a:rPr>
              <a:t>   </a:t>
            </a:r>
            <a:r>
              <a:rPr lang="en-IN" sz="2400" dirty="0" smtClean="0"/>
              <a:t>Online retail is expected to be at par with the physical stores in the</a:t>
            </a:r>
          </a:p>
          <a:p>
            <a:r>
              <a:rPr lang="en-IN" sz="2400" dirty="0" smtClean="0"/>
              <a:t>     next five years.</a:t>
            </a:r>
            <a:endParaRPr lang="en-IN" sz="3200" dirty="0" smtClean="0"/>
          </a:p>
          <a:p>
            <a:endParaRPr lang="en-IN" sz="3200" dirty="0" smtClean="0"/>
          </a:p>
          <a:p>
            <a:endParaRPr lang="en-IN" sz="3200" dirty="0"/>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714348" y="181253"/>
            <a:ext cx="7643866" cy="461665"/>
          </a:xfrm>
          <a:prstGeom prst="rect">
            <a:avLst/>
          </a:prstGeom>
          <a:noFill/>
        </p:spPr>
        <p:txBody>
          <a:bodyPr wrap="square" rtlCol="0">
            <a:spAutoFit/>
          </a:bodyPr>
          <a:lstStyle/>
          <a:p>
            <a:pPr algn="ctr"/>
            <a:r>
              <a:rPr lang="en-US" sz="2400" b="1" dirty="0" smtClean="0">
                <a:solidFill>
                  <a:schemeClr val="bg1"/>
                </a:solidFill>
              </a:rPr>
              <a:t>INDIAN RETAIL MARKET HIGHLIGHTS-2</a:t>
            </a:r>
            <a:endParaRPr lang="en-IN" sz="2400" b="1" dirty="0">
              <a:solidFill>
                <a:schemeClr val="bg1"/>
              </a:solidFill>
            </a:endParaRPr>
          </a:p>
        </p:txBody>
      </p:sp>
      <p:sp>
        <p:nvSpPr>
          <p:cNvPr id="6" name="Rectangle 5"/>
          <p:cNvSpPr/>
          <p:nvPr/>
        </p:nvSpPr>
        <p:spPr>
          <a:xfrm>
            <a:off x="0" y="6000768"/>
            <a:ext cx="9144000" cy="85723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0" y="6215082"/>
            <a:ext cx="9144000" cy="400110"/>
          </a:xfrm>
          <a:prstGeom prst="rect">
            <a:avLst/>
          </a:prstGeom>
          <a:noFill/>
        </p:spPr>
        <p:txBody>
          <a:bodyPr wrap="square" rtlCol="0">
            <a:spAutoFit/>
          </a:bodyPr>
          <a:lstStyle/>
          <a:p>
            <a:pPr algn="ctr"/>
            <a:r>
              <a:rPr lang="en-US" sz="2000" b="1" dirty="0" smtClean="0">
                <a:solidFill>
                  <a:schemeClr val="bg1"/>
                </a:solidFill>
              </a:rPr>
              <a:t>INDIAN RETAIL MARKET IS CURRENTLY ON A HIGH</a:t>
            </a:r>
            <a:endParaRPr lang="en-IN" sz="2000" b="1" dirty="0">
              <a:solidFill>
                <a:schemeClr val="bg1"/>
              </a:solidFill>
            </a:endParaRPr>
          </a:p>
        </p:txBody>
      </p:sp>
      <p:pic>
        <p:nvPicPr>
          <p:cNvPr id="43009" name="Picture 1" descr="C:\Users\Admin\Desktop\RELIANCE RETAIL.jpg"/>
          <p:cNvPicPr>
            <a:picLocks noChangeAspect="1" noChangeArrowheads="1"/>
          </p:cNvPicPr>
          <p:nvPr/>
        </p:nvPicPr>
        <p:blipFill>
          <a:blip r:embed="rId2"/>
          <a:srcRect/>
          <a:stretch>
            <a:fillRect/>
          </a:stretch>
        </p:blipFill>
        <p:spPr bwMode="auto">
          <a:xfrm>
            <a:off x="-31" y="0"/>
            <a:ext cx="1571635" cy="857232"/>
          </a:xfrm>
          <a:prstGeom prst="rect">
            <a:avLst/>
          </a:prstGeom>
          <a:noFill/>
        </p:spPr>
      </p:pic>
      <p:pic>
        <p:nvPicPr>
          <p:cNvPr id="13313" name="Picture 1" descr="C:\Users\Admin\Desktop\big.jpg"/>
          <p:cNvPicPr>
            <a:picLocks noChangeAspect="1" noChangeArrowheads="1"/>
          </p:cNvPicPr>
          <p:nvPr/>
        </p:nvPicPr>
        <p:blipFill>
          <a:blip r:embed="rId3"/>
          <a:srcRect/>
          <a:stretch>
            <a:fillRect/>
          </a:stretch>
        </p:blipFill>
        <p:spPr bwMode="auto">
          <a:xfrm>
            <a:off x="7620032" y="-24"/>
            <a:ext cx="1524000" cy="85725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13</a:t>
            </a:fld>
            <a:endParaRPr lang="en-IN"/>
          </a:p>
        </p:txBody>
      </p:sp>
      <p:sp>
        <p:nvSpPr>
          <p:cNvPr id="4" name="Rectangle 3"/>
          <p:cNvSpPr/>
          <p:nvPr/>
        </p:nvSpPr>
        <p:spPr>
          <a:xfrm>
            <a:off x="0" y="0"/>
            <a:ext cx="9144000" cy="9286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214346" y="214290"/>
            <a:ext cx="9144000" cy="461665"/>
          </a:xfrm>
          <a:prstGeom prst="rect">
            <a:avLst/>
          </a:prstGeom>
          <a:noFill/>
        </p:spPr>
        <p:txBody>
          <a:bodyPr wrap="square" rtlCol="0">
            <a:spAutoFit/>
          </a:bodyPr>
          <a:lstStyle/>
          <a:p>
            <a:pPr algn="ctr"/>
            <a:r>
              <a:rPr lang="en-US" sz="2400" b="1" dirty="0" smtClean="0">
                <a:solidFill>
                  <a:schemeClr val="bg1"/>
                </a:solidFill>
              </a:rPr>
              <a:t>INDIAN RETAIL MARKET HIGHLIGHTS-3</a:t>
            </a:r>
            <a:endParaRPr lang="en-IN" sz="2400" b="1" dirty="0">
              <a:solidFill>
                <a:schemeClr val="bg1"/>
              </a:solidFill>
            </a:endParaRPr>
          </a:p>
        </p:txBody>
      </p:sp>
      <p:sp>
        <p:nvSpPr>
          <p:cNvPr id="7" name="Rectangle 6"/>
          <p:cNvSpPr/>
          <p:nvPr/>
        </p:nvSpPr>
        <p:spPr>
          <a:xfrm>
            <a:off x="0" y="6000792"/>
            <a:ext cx="9144000" cy="92867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131502"/>
            <a:ext cx="9144000" cy="369332"/>
          </a:xfrm>
          <a:prstGeom prst="rect">
            <a:avLst/>
          </a:prstGeom>
          <a:noFill/>
        </p:spPr>
        <p:txBody>
          <a:bodyPr wrap="square" rtlCol="0">
            <a:spAutoFit/>
          </a:bodyPr>
          <a:lstStyle/>
          <a:p>
            <a:pPr algn="ctr"/>
            <a:r>
              <a:rPr lang="en-US" b="1" dirty="0" smtClean="0">
                <a:solidFill>
                  <a:schemeClr val="bg1"/>
                </a:solidFill>
              </a:rPr>
              <a:t>WITH THE EXPLOSION OF POPULATION AND PER CAPITA INCOME THIS WILL ONLY INCREASE</a:t>
            </a:r>
            <a:endParaRPr lang="en-IN" b="1" dirty="0">
              <a:solidFill>
                <a:schemeClr val="bg1"/>
              </a:solidFill>
            </a:endParaRPr>
          </a:p>
        </p:txBody>
      </p:sp>
      <p:sp>
        <p:nvSpPr>
          <p:cNvPr id="44034" name="AutoShape 2" descr="Image result for pictures of  WHOLE SALE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44035" name="Picture 3" descr="C:\Users\Admin\Desktop\METRO.jpg"/>
          <p:cNvPicPr>
            <a:picLocks noChangeAspect="1" noChangeArrowheads="1"/>
          </p:cNvPicPr>
          <p:nvPr/>
        </p:nvPicPr>
        <p:blipFill>
          <a:blip r:embed="rId2"/>
          <a:srcRect/>
          <a:stretch>
            <a:fillRect/>
          </a:stretch>
        </p:blipFill>
        <p:spPr bwMode="auto">
          <a:xfrm>
            <a:off x="-32" y="-24"/>
            <a:ext cx="1733550" cy="928694"/>
          </a:xfrm>
          <a:prstGeom prst="rect">
            <a:avLst/>
          </a:prstGeom>
          <a:noFill/>
        </p:spPr>
      </p:pic>
      <p:sp>
        <p:nvSpPr>
          <p:cNvPr id="11" name="TextBox 10"/>
          <p:cNvSpPr txBox="1"/>
          <p:nvPr/>
        </p:nvSpPr>
        <p:spPr>
          <a:xfrm>
            <a:off x="214282" y="1065331"/>
            <a:ext cx="8715436" cy="5078313"/>
          </a:xfrm>
          <a:prstGeom prst="rect">
            <a:avLst/>
          </a:prstGeom>
          <a:noFill/>
        </p:spPr>
        <p:txBody>
          <a:bodyPr wrap="square" rtlCol="0">
            <a:spAutoFit/>
          </a:bodyPr>
          <a:lstStyle/>
          <a:p>
            <a:pPr>
              <a:buFont typeface="Wingdings" pitchFamily="2" charset="2"/>
              <a:buChar char="§"/>
            </a:pPr>
            <a:r>
              <a:rPr lang="en-IN" dirty="0" smtClean="0"/>
              <a:t>  India is expected to become the world’s fastest growing e-commerce market, driven by </a:t>
            </a:r>
          </a:p>
          <a:p>
            <a:r>
              <a:rPr lang="en-IN" dirty="0" smtClean="0"/>
              <a:t>    robust investment in the sector and rapid increase in the number of internet users. 15.1%</a:t>
            </a:r>
          </a:p>
          <a:p>
            <a:r>
              <a:rPr lang="en-IN" dirty="0" smtClean="0"/>
              <a:t>    of the Indian population uses Internet. </a:t>
            </a:r>
          </a:p>
          <a:p>
            <a:endParaRPr lang="en-IN" dirty="0" smtClean="0"/>
          </a:p>
          <a:p>
            <a:pPr>
              <a:buFont typeface="Wingdings" pitchFamily="2" charset="2"/>
              <a:buChar char="§"/>
            </a:pPr>
            <a:r>
              <a:rPr lang="en-US" dirty="0" smtClean="0"/>
              <a:t>  </a:t>
            </a:r>
            <a:r>
              <a:rPr lang="en-IN" dirty="0" smtClean="0"/>
              <a:t>Indian e-commerce sales are expected to reach US$ 120 billion! (8 </a:t>
            </a:r>
            <a:r>
              <a:rPr lang="en-IN" dirty="0" err="1" smtClean="0"/>
              <a:t>lac</a:t>
            </a:r>
            <a:r>
              <a:rPr lang="en-IN" dirty="0" smtClean="0"/>
              <a:t> </a:t>
            </a:r>
            <a:r>
              <a:rPr lang="en-IN" dirty="0" err="1" smtClean="0"/>
              <a:t>crores</a:t>
            </a:r>
            <a:r>
              <a:rPr lang="en-IN" dirty="0" smtClean="0"/>
              <a:t>) by 2020 </a:t>
            </a:r>
          </a:p>
          <a:p>
            <a:r>
              <a:rPr lang="en-IN" dirty="0" smtClean="0"/>
              <a:t>    from US$ 30 billion (2 </a:t>
            </a:r>
            <a:r>
              <a:rPr lang="en-IN" dirty="0" err="1" smtClean="0"/>
              <a:t>lac</a:t>
            </a:r>
            <a:r>
              <a:rPr lang="en-IN" dirty="0" smtClean="0"/>
              <a:t> </a:t>
            </a:r>
            <a:r>
              <a:rPr lang="en-IN" dirty="0" err="1" smtClean="0"/>
              <a:t>crores</a:t>
            </a:r>
            <a:r>
              <a:rPr lang="en-IN" dirty="0" smtClean="0"/>
              <a:t>) in FY2016. Led by faster speeds on reliable telecom</a:t>
            </a:r>
          </a:p>
          <a:p>
            <a:r>
              <a:rPr lang="en-IN" dirty="0" smtClean="0"/>
              <a:t>    networks, faster adoption of online services, flexibility of language and better variety as</a:t>
            </a:r>
          </a:p>
          <a:p>
            <a:r>
              <a:rPr lang="en-IN" dirty="0" smtClean="0"/>
              <a:t>    well as convenience.</a:t>
            </a:r>
          </a:p>
          <a:p>
            <a:endParaRPr lang="en-IN" dirty="0" smtClean="0"/>
          </a:p>
          <a:p>
            <a:pPr>
              <a:buFont typeface="Wingdings" pitchFamily="2" charset="2"/>
              <a:buChar char="§"/>
            </a:pPr>
            <a:r>
              <a:rPr lang="en-US" dirty="0" smtClean="0"/>
              <a:t>  </a:t>
            </a:r>
            <a:r>
              <a:rPr lang="en-IN" dirty="0" smtClean="0"/>
              <a:t>India’s direct selling industry is expected to reach a size of Rs 23,654 </a:t>
            </a:r>
            <a:r>
              <a:rPr lang="en-IN" dirty="0" err="1" smtClean="0"/>
              <a:t>crore</a:t>
            </a:r>
            <a:r>
              <a:rPr lang="en-IN" dirty="0" smtClean="0"/>
              <a:t> (US$ 3.51 </a:t>
            </a:r>
          </a:p>
          <a:p>
            <a:r>
              <a:rPr lang="en-IN" dirty="0" smtClean="0"/>
              <a:t>    billion) by FY2019-20, as per a joint report by India Direct Selling Association (IDSA) and </a:t>
            </a:r>
          </a:p>
          <a:p>
            <a:r>
              <a:rPr lang="en-IN" dirty="0" smtClean="0"/>
              <a:t>    PHD.</a:t>
            </a:r>
          </a:p>
          <a:p>
            <a:endParaRPr lang="en-IN" dirty="0" smtClean="0"/>
          </a:p>
          <a:p>
            <a:pPr>
              <a:buFont typeface="Wingdings" pitchFamily="2" charset="2"/>
              <a:buChar char="§"/>
            </a:pPr>
            <a:r>
              <a:rPr lang="en-US" dirty="0" smtClean="0"/>
              <a:t>  </a:t>
            </a:r>
            <a:r>
              <a:rPr lang="en-IN" dirty="0" smtClean="0"/>
              <a:t>The Indian retail trading has received Foreign Direct Investment (FDI) equity inflows </a:t>
            </a:r>
          </a:p>
          <a:p>
            <a:r>
              <a:rPr lang="en-IN" dirty="0" smtClean="0"/>
              <a:t>    totalling US$ 537.61 million during April 2000–March 2016, according to the Department </a:t>
            </a:r>
          </a:p>
          <a:p>
            <a:r>
              <a:rPr lang="en-IN" dirty="0" smtClean="0"/>
              <a:t>    of Industrial Policies and Promotion (DIPP).</a:t>
            </a:r>
          </a:p>
          <a:p>
            <a:pPr>
              <a:buFont typeface="Wingdings" pitchFamily="2" charset="2"/>
              <a:buChar char="§"/>
            </a:pPr>
            <a:endParaRPr lang="en-IN" dirty="0" smtClean="0"/>
          </a:p>
          <a:p>
            <a:endParaRPr lang="en-IN" dirty="0"/>
          </a:p>
        </p:txBody>
      </p:sp>
      <p:pic>
        <p:nvPicPr>
          <p:cNvPr id="14337" name="Picture 1" descr="C:\Users\Admin\Desktop\ddd.jpg"/>
          <p:cNvPicPr>
            <a:picLocks noChangeAspect="1" noChangeArrowheads="1"/>
          </p:cNvPicPr>
          <p:nvPr/>
        </p:nvPicPr>
        <p:blipFill>
          <a:blip r:embed="rId3"/>
          <a:srcRect/>
          <a:stretch>
            <a:fillRect/>
          </a:stretch>
        </p:blipFill>
        <p:spPr bwMode="auto">
          <a:xfrm>
            <a:off x="6934232" y="-24"/>
            <a:ext cx="2209800" cy="92869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buFont typeface="Wingdings" pitchFamily="2" charset="2"/>
              <a:buChar char="§"/>
            </a:pPr>
            <a:fld id="{C52FAA9D-3379-4BF4-9950-A88E7AB19C0D}" type="slidenum">
              <a:rPr lang="en-IN" smtClean="0"/>
              <a:pPr>
                <a:buFont typeface="Wingdings" pitchFamily="2" charset="2"/>
                <a:buChar char="§"/>
              </a:pPr>
              <a:t>14</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itchFamily="2" charset="2"/>
              <a:buChar char="§"/>
            </a:pPr>
            <a:endParaRPr lang="en-IN" dirty="0"/>
          </a:p>
        </p:txBody>
      </p:sp>
      <p:sp>
        <p:nvSpPr>
          <p:cNvPr id="5" name="TextBox 4"/>
          <p:cNvSpPr txBox="1"/>
          <p:nvPr/>
        </p:nvSpPr>
        <p:spPr>
          <a:xfrm>
            <a:off x="857224" y="142852"/>
            <a:ext cx="7072362" cy="523220"/>
          </a:xfrm>
          <a:prstGeom prst="rect">
            <a:avLst/>
          </a:prstGeom>
          <a:noFill/>
        </p:spPr>
        <p:txBody>
          <a:bodyPr wrap="square" rtlCol="0">
            <a:spAutoFit/>
          </a:bodyPr>
          <a:lstStyle/>
          <a:p>
            <a:pPr algn="ctr"/>
            <a:r>
              <a:rPr lang="en-US" sz="2800" b="1" dirty="0" smtClean="0">
                <a:solidFill>
                  <a:schemeClr val="bg1"/>
                </a:solidFill>
              </a:rPr>
              <a:t>INDIAN RETAIL MARKET HIGHLIGHTS-4</a:t>
            </a:r>
            <a:endParaRPr lang="en-IN" sz="2800" b="1" dirty="0">
              <a:solidFill>
                <a:schemeClr val="bg1"/>
              </a:solidFill>
            </a:endParaRPr>
          </a:p>
        </p:txBody>
      </p:sp>
      <p:sp>
        <p:nvSpPr>
          <p:cNvPr id="6" name="Rectangle 5"/>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itchFamily="2" charset="2"/>
              <a:buChar char="§"/>
            </a:pPr>
            <a:endParaRPr lang="en-IN"/>
          </a:p>
        </p:txBody>
      </p:sp>
      <p:sp>
        <p:nvSpPr>
          <p:cNvPr id="7" name="TextBox 6"/>
          <p:cNvSpPr txBox="1"/>
          <p:nvPr/>
        </p:nvSpPr>
        <p:spPr>
          <a:xfrm>
            <a:off x="0" y="6215082"/>
            <a:ext cx="9144000" cy="584775"/>
          </a:xfrm>
          <a:prstGeom prst="rect">
            <a:avLst/>
          </a:prstGeom>
          <a:noFill/>
        </p:spPr>
        <p:txBody>
          <a:bodyPr wrap="square" rtlCol="0">
            <a:spAutoFit/>
          </a:bodyPr>
          <a:lstStyle/>
          <a:p>
            <a:pPr algn="ctr"/>
            <a:r>
              <a:rPr lang="en-US" sz="1600" b="1" dirty="0" smtClean="0">
                <a:solidFill>
                  <a:schemeClr val="bg1"/>
                </a:solidFill>
              </a:rPr>
              <a:t>WORLDWIDE- INDIA IS THE THIRD LARGEST ECONOMY ON PPP AND THE FIFTH PREFERRED DESTINATION IN RETAIL</a:t>
            </a:r>
            <a:endParaRPr lang="en-IN" sz="1600" b="1" dirty="0">
              <a:solidFill>
                <a:schemeClr val="bg1"/>
              </a:solidFill>
            </a:endParaRPr>
          </a:p>
        </p:txBody>
      </p:sp>
      <p:pic>
        <p:nvPicPr>
          <p:cNvPr id="41985" name="Picture 1" descr="C:\Users\Admin\Desktop\RELIANCE RETIAL1.jpg"/>
          <p:cNvPicPr>
            <a:picLocks noChangeAspect="1" noChangeArrowheads="1"/>
          </p:cNvPicPr>
          <p:nvPr/>
        </p:nvPicPr>
        <p:blipFill>
          <a:blip r:embed="rId2"/>
          <a:srcRect/>
          <a:stretch>
            <a:fillRect/>
          </a:stretch>
        </p:blipFill>
        <p:spPr bwMode="auto">
          <a:xfrm>
            <a:off x="3810000" y="5000644"/>
            <a:ext cx="1524000" cy="1143000"/>
          </a:xfrm>
          <a:prstGeom prst="rect">
            <a:avLst/>
          </a:prstGeom>
          <a:noFill/>
        </p:spPr>
      </p:pic>
      <p:sp>
        <p:nvSpPr>
          <p:cNvPr id="9" name="TextBox 8"/>
          <p:cNvSpPr txBox="1"/>
          <p:nvPr/>
        </p:nvSpPr>
        <p:spPr>
          <a:xfrm>
            <a:off x="0" y="1000108"/>
            <a:ext cx="9144000" cy="4247317"/>
          </a:xfrm>
          <a:prstGeom prst="rect">
            <a:avLst/>
          </a:prstGeom>
          <a:noFill/>
        </p:spPr>
        <p:txBody>
          <a:bodyPr wrap="square" rtlCol="0">
            <a:spAutoFit/>
          </a:bodyPr>
          <a:lstStyle/>
          <a:p>
            <a:pPr lvl="0">
              <a:buFont typeface="Wingdings" pitchFamily="2" charset="2"/>
              <a:buChar char="§"/>
            </a:pPr>
            <a:r>
              <a:rPr lang="en-US" dirty="0" smtClean="0"/>
              <a:t>   </a:t>
            </a:r>
            <a:r>
              <a:rPr lang="en-IN" dirty="0" smtClean="0"/>
              <a:t>Amazon India has opened six new fulfilment centres across Chennai, Coimbatore, Delhi, </a:t>
            </a:r>
          </a:p>
          <a:p>
            <a:pPr lvl="0"/>
            <a:r>
              <a:rPr lang="en-IN" dirty="0" smtClean="0"/>
              <a:t>    </a:t>
            </a:r>
            <a:r>
              <a:rPr lang="en-IN" dirty="0" err="1" smtClean="0"/>
              <a:t>Jaipur</a:t>
            </a:r>
            <a:r>
              <a:rPr lang="en-IN" dirty="0" smtClean="0"/>
              <a:t> and Mumbai, which will open up 5.5 million square feet of storage space for sellers in </a:t>
            </a:r>
          </a:p>
          <a:p>
            <a:pPr lvl="0"/>
            <a:r>
              <a:rPr lang="en-IN" dirty="0" smtClean="0"/>
              <a:t>    the marketplace who use the ‘Fulfilled by Amazon’ service.</a:t>
            </a:r>
          </a:p>
          <a:p>
            <a:pPr lvl="0"/>
            <a:endParaRPr lang="en-IN" dirty="0" smtClean="0"/>
          </a:p>
          <a:p>
            <a:pPr lvl="0">
              <a:buFont typeface="Wingdings" pitchFamily="2" charset="2"/>
              <a:buChar char="§"/>
            </a:pPr>
            <a:r>
              <a:rPr lang="en-US" dirty="0" smtClean="0"/>
              <a:t>  </a:t>
            </a:r>
            <a:r>
              <a:rPr lang="en-IN" dirty="0" smtClean="0"/>
              <a:t>IKEA, the world’s largest furniture retailer, plans to invest Rs 10,500 </a:t>
            </a:r>
            <a:r>
              <a:rPr lang="en-IN" dirty="0" err="1" smtClean="0"/>
              <a:t>crore</a:t>
            </a:r>
            <a:r>
              <a:rPr lang="en-IN" dirty="0" smtClean="0"/>
              <a:t> (US$ 1.56 billion) to</a:t>
            </a:r>
          </a:p>
          <a:p>
            <a:pPr lvl="0"/>
            <a:r>
              <a:rPr lang="en-IN" dirty="0" smtClean="0"/>
              <a:t>    set up 25 stores across India and hire over 15,000 permanent employees and 37,500 </a:t>
            </a:r>
          </a:p>
          <a:p>
            <a:pPr lvl="0"/>
            <a:r>
              <a:rPr lang="en-IN" dirty="0" smtClean="0"/>
              <a:t>    temporary employees to assist in running its stores.</a:t>
            </a:r>
          </a:p>
          <a:p>
            <a:pPr lvl="0"/>
            <a:endParaRPr lang="en-IN" dirty="0" smtClean="0"/>
          </a:p>
          <a:p>
            <a:pPr lvl="0">
              <a:buFont typeface="Wingdings" pitchFamily="2" charset="2"/>
              <a:buChar char="§"/>
            </a:pPr>
            <a:r>
              <a:rPr lang="en-US" dirty="0" smtClean="0"/>
              <a:t>   </a:t>
            </a:r>
            <a:r>
              <a:rPr lang="en-IN" dirty="0" err="1" smtClean="0"/>
              <a:t>Walmart</a:t>
            </a:r>
            <a:r>
              <a:rPr lang="en-IN" dirty="0" smtClean="0"/>
              <a:t> India plans to add 50 more cash-and-carry stores in India over the next four to five </a:t>
            </a:r>
          </a:p>
          <a:p>
            <a:pPr lvl="0"/>
            <a:r>
              <a:rPr lang="en-IN" dirty="0" smtClean="0"/>
              <a:t>     years.</a:t>
            </a:r>
          </a:p>
          <a:p>
            <a:pPr lvl="0"/>
            <a:endParaRPr lang="en-IN" dirty="0" smtClean="0"/>
          </a:p>
          <a:p>
            <a:pPr lvl="0">
              <a:buFont typeface="Wingdings" pitchFamily="2" charset="2"/>
              <a:buChar char="§"/>
            </a:pPr>
            <a:r>
              <a:rPr lang="en-US" dirty="0" smtClean="0"/>
              <a:t>   </a:t>
            </a:r>
            <a:r>
              <a:rPr lang="en-IN" dirty="0" smtClean="0"/>
              <a:t>Government of India has allowed 100 per cent Foreign Direct Investment (FDI) in online retail</a:t>
            </a:r>
          </a:p>
          <a:p>
            <a:pPr lvl="0"/>
            <a:r>
              <a:rPr lang="en-IN" dirty="0" smtClean="0"/>
              <a:t>     of goods and services through the automatic route, thereby providing clarity on the existing </a:t>
            </a:r>
          </a:p>
          <a:p>
            <a:pPr lvl="0"/>
            <a:r>
              <a:rPr lang="en-IN" dirty="0" smtClean="0"/>
              <a:t>     businesses of e-commerce companies operating in India.</a:t>
            </a:r>
          </a:p>
          <a:p>
            <a:pPr>
              <a:buFont typeface="Wingdings" pitchFamily="2" charset="2"/>
              <a:buChar char="§"/>
            </a:pPr>
            <a:endParaRPr lang="en-IN" dirty="0"/>
          </a:p>
        </p:txBody>
      </p:sp>
      <p:pic>
        <p:nvPicPr>
          <p:cNvPr id="13313" name="Picture 1" descr="C:\Users\Admin\Desktop\bb.jpg"/>
          <p:cNvPicPr>
            <a:picLocks noChangeAspect="1" noChangeArrowheads="1"/>
          </p:cNvPicPr>
          <p:nvPr/>
        </p:nvPicPr>
        <p:blipFill>
          <a:blip r:embed="rId3"/>
          <a:srcRect/>
          <a:stretch>
            <a:fillRect/>
          </a:stretch>
        </p:blipFill>
        <p:spPr bwMode="auto">
          <a:xfrm>
            <a:off x="7358082" y="-23"/>
            <a:ext cx="1785950" cy="85725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15</a:t>
            </a:fld>
            <a:endParaRPr lang="en-IN"/>
          </a:p>
        </p:txBody>
      </p:sp>
      <p:sp>
        <p:nvSpPr>
          <p:cNvPr id="3" name="Rectangle 2"/>
          <p:cNvSpPr/>
          <p:nvPr/>
        </p:nvSpPr>
        <p:spPr>
          <a:xfrm>
            <a:off x="0" y="1216960"/>
            <a:ext cx="9144000" cy="3785652"/>
          </a:xfrm>
          <a:prstGeom prst="rect">
            <a:avLst/>
          </a:prstGeom>
        </p:spPr>
        <p:txBody>
          <a:bodyPr wrap="square">
            <a:spAutoFit/>
          </a:bodyPr>
          <a:lstStyle/>
          <a:p>
            <a:pPr>
              <a:buFont typeface="Wingdings" pitchFamily="2" charset="2"/>
              <a:buChar char="§"/>
            </a:pPr>
            <a:r>
              <a:rPr lang="en-IN" sz="2000" dirty="0" smtClean="0"/>
              <a:t>   Increased participation from foreign and private corporate players has given a big</a:t>
            </a:r>
          </a:p>
          <a:p>
            <a:r>
              <a:rPr lang="en-IN" sz="2000" dirty="0" smtClean="0"/>
              <a:t>    boost to Indian retail industry. India’s price competitiveness attracts large retail </a:t>
            </a:r>
          </a:p>
          <a:p>
            <a:r>
              <a:rPr lang="en-IN" sz="2000" dirty="0" smtClean="0"/>
              <a:t>    players to use it as a sourcing base.</a:t>
            </a:r>
          </a:p>
          <a:p>
            <a:pPr>
              <a:buFont typeface="Wingdings" pitchFamily="2" charset="2"/>
              <a:buChar char="§"/>
            </a:pPr>
            <a:endParaRPr lang="en-IN" sz="2000" dirty="0" smtClean="0"/>
          </a:p>
          <a:p>
            <a:pPr>
              <a:buFont typeface="Wingdings" pitchFamily="2" charset="2"/>
              <a:buChar char="§"/>
            </a:pPr>
            <a:r>
              <a:rPr lang="en-IN" sz="2000" dirty="0" smtClean="0"/>
              <a:t>  Global retailers such as </a:t>
            </a:r>
            <a:r>
              <a:rPr lang="en-IN" sz="2000" dirty="0" err="1" smtClean="0"/>
              <a:t>Walmart</a:t>
            </a:r>
            <a:r>
              <a:rPr lang="en-IN" sz="2000" dirty="0" smtClean="0">
                <a:solidFill>
                  <a:srgbClr val="FF0000"/>
                </a:solidFill>
              </a:rPr>
              <a:t>, GAP, Tesco and JC Penney </a:t>
            </a:r>
            <a:r>
              <a:rPr lang="en-IN" sz="2000" dirty="0" smtClean="0"/>
              <a:t>are increasing their</a:t>
            </a:r>
          </a:p>
          <a:p>
            <a:r>
              <a:rPr lang="en-IN" sz="2000" dirty="0" smtClean="0"/>
              <a:t>    sourcing from India and are moving from third-party buying offices to establishing </a:t>
            </a:r>
          </a:p>
          <a:p>
            <a:r>
              <a:rPr lang="en-IN" sz="2000" dirty="0" smtClean="0"/>
              <a:t>    their own wholly-owned/wholly-managed sourcing and buying offices.</a:t>
            </a:r>
          </a:p>
          <a:p>
            <a:pPr>
              <a:buFont typeface="Wingdings" pitchFamily="2" charset="2"/>
              <a:buChar char="§"/>
            </a:pPr>
            <a:endParaRPr lang="en-IN" sz="2000" dirty="0" smtClean="0"/>
          </a:p>
          <a:p>
            <a:pPr>
              <a:buFont typeface="Wingdings" pitchFamily="2" charset="2"/>
              <a:buChar char="§"/>
            </a:pPr>
            <a:r>
              <a:rPr lang="en-US" sz="2000" dirty="0" smtClean="0"/>
              <a:t>  </a:t>
            </a:r>
            <a:r>
              <a:rPr lang="en-IN" sz="2000" dirty="0" smtClean="0"/>
              <a:t>The Government of India has introduced reforms to attract Foreign Direct</a:t>
            </a:r>
          </a:p>
          <a:p>
            <a:r>
              <a:rPr lang="en-IN" sz="2000" dirty="0" smtClean="0"/>
              <a:t>    Investment (FDI) in retail industry. The government has approved 51 per cent FDI in</a:t>
            </a:r>
          </a:p>
          <a:p>
            <a:r>
              <a:rPr lang="en-IN" sz="2000" dirty="0" smtClean="0"/>
              <a:t>    multi-brand retail and increased FDI limit to 100 per cent (from 51 per cent) in single</a:t>
            </a:r>
          </a:p>
          <a:p>
            <a:r>
              <a:rPr lang="en-IN" sz="2000" dirty="0" smtClean="0"/>
              <a:t>    brand retail. </a:t>
            </a:r>
            <a:endParaRPr lang="en-IN" sz="2000" dirty="0"/>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1142976" y="142852"/>
            <a:ext cx="7072362" cy="523220"/>
          </a:xfrm>
          <a:prstGeom prst="rect">
            <a:avLst/>
          </a:prstGeom>
          <a:noFill/>
        </p:spPr>
        <p:txBody>
          <a:bodyPr wrap="square" rtlCol="0">
            <a:spAutoFit/>
          </a:bodyPr>
          <a:lstStyle/>
          <a:p>
            <a:pPr algn="ctr"/>
            <a:r>
              <a:rPr lang="en-US" sz="2800" b="1" dirty="0" smtClean="0">
                <a:solidFill>
                  <a:schemeClr val="bg1"/>
                </a:solidFill>
              </a:rPr>
              <a:t>INDIAN RETAIL MARKET HIGHLIGHTS-5</a:t>
            </a:r>
            <a:endParaRPr lang="en-IN" sz="2800" b="1" dirty="0">
              <a:solidFill>
                <a:schemeClr val="bg1"/>
              </a:solidFill>
            </a:endParaRPr>
          </a:p>
        </p:txBody>
      </p:sp>
      <p:sp>
        <p:nvSpPr>
          <p:cNvPr id="6" name="Rectangle 5"/>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0" y="6286520"/>
            <a:ext cx="9144000" cy="400110"/>
          </a:xfrm>
          <a:prstGeom prst="rect">
            <a:avLst/>
          </a:prstGeom>
          <a:noFill/>
        </p:spPr>
        <p:txBody>
          <a:bodyPr wrap="square" rtlCol="0">
            <a:spAutoFit/>
          </a:bodyPr>
          <a:lstStyle/>
          <a:p>
            <a:pPr algn="ctr"/>
            <a:r>
              <a:rPr lang="en-US" sz="2000" b="1" dirty="0" smtClean="0">
                <a:solidFill>
                  <a:schemeClr val="bg1"/>
                </a:solidFill>
              </a:rPr>
              <a:t>REALISING THE POTENTIAL OF RETAIL- GOVERNMENT HAS TWEAKED ITS POLICIES</a:t>
            </a:r>
            <a:endParaRPr lang="en-IN" sz="2000" b="1" dirty="0">
              <a:solidFill>
                <a:schemeClr val="bg1"/>
              </a:solidFill>
            </a:endParaRPr>
          </a:p>
        </p:txBody>
      </p:sp>
      <p:pic>
        <p:nvPicPr>
          <p:cNvPr id="40961" name="Picture 1" descr="C:\Users\Admin\Desktop\BIG BAZAR.jpg"/>
          <p:cNvPicPr>
            <a:picLocks noChangeAspect="1" noChangeArrowheads="1"/>
          </p:cNvPicPr>
          <p:nvPr/>
        </p:nvPicPr>
        <p:blipFill>
          <a:blip r:embed="rId2"/>
          <a:srcRect/>
          <a:stretch>
            <a:fillRect/>
          </a:stretch>
        </p:blipFill>
        <p:spPr bwMode="auto">
          <a:xfrm>
            <a:off x="7610507" y="-23"/>
            <a:ext cx="1533525" cy="85725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1686"/>
            <a:ext cx="8229600" cy="1143000"/>
          </a:xfrm>
        </p:spPr>
        <p:txBody>
          <a:bodyPr/>
          <a:lstStyle/>
          <a:p>
            <a:r>
              <a:rPr lang="en-US" dirty="0" smtClean="0"/>
              <a:t>HOW BUSINESS IS DONE</a:t>
            </a:r>
            <a:endParaRPr lang="en-IN" dirty="0"/>
          </a:p>
        </p:txBody>
      </p:sp>
      <p:sp>
        <p:nvSpPr>
          <p:cNvPr id="3" name="Slide Number Placeholder 2"/>
          <p:cNvSpPr>
            <a:spLocks noGrp="1"/>
          </p:cNvSpPr>
          <p:nvPr>
            <p:ph type="sldNum" sz="quarter" idx="12"/>
          </p:nvPr>
        </p:nvSpPr>
        <p:spPr/>
        <p:txBody>
          <a:bodyPr/>
          <a:lstStyle/>
          <a:p>
            <a:fld id="{C52FAA9D-3379-4BF4-9950-A88E7AB19C0D}" type="slidenum">
              <a:rPr lang="en-IN" smtClean="0"/>
              <a:pPr/>
              <a:t>16</a:t>
            </a:fld>
            <a:endParaRPr lang="en-IN"/>
          </a:p>
        </p:txBody>
      </p:sp>
      <p:sp>
        <p:nvSpPr>
          <p:cNvPr id="46082" name="AutoShape 2" descr="C hanging Indian Retail Trends Prepared by : Mukesh Kumar Pgdrm-2b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6084" name="AutoShape 4" descr="C hanging Indian Retail Trends Prepared by : Mukesh Kumar Pgdrm-2b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6086" name="AutoShape 6" descr="C hanging Indian Retail Trends Prepared by : Mukesh Kumar Pgdrm-2b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46088" name="Picture 8" descr="Retail Trade in India and South East Asia "/>
          <p:cNvPicPr>
            <a:picLocks noChangeAspect="1" noChangeArrowheads="1"/>
          </p:cNvPicPr>
          <p:nvPr/>
        </p:nvPicPr>
        <p:blipFill>
          <a:blip r:embed="rId2"/>
          <a:srcRect/>
          <a:stretch>
            <a:fillRect/>
          </a:stretch>
        </p:blipFill>
        <p:spPr bwMode="auto">
          <a:xfrm>
            <a:off x="1066824" y="785794"/>
            <a:ext cx="6934200" cy="3905251"/>
          </a:xfrm>
          <a:prstGeom prst="rect">
            <a:avLst/>
          </a:prstGeom>
          <a:noFill/>
        </p:spPr>
      </p:pic>
      <p:sp>
        <p:nvSpPr>
          <p:cNvPr id="8" name="Rectangle 7"/>
          <p:cNvSpPr/>
          <p:nvPr/>
        </p:nvSpPr>
        <p:spPr>
          <a:xfrm>
            <a:off x="0" y="0"/>
            <a:ext cx="9144000" cy="85723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1285852" y="142852"/>
            <a:ext cx="6643734" cy="523220"/>
          </a:xfrm>
          <a:prstGeom prst="rect">
            <a:avLst/>
          </a:prstGeom>
          <a:noFill/>
        </p:spPr>
        <p:txBody>
          <a:bodyPr wrap="square" rtlCol="0">
            <a:spAutoFit/>
          </a:bodyPr>
          <a:lstStyle/>
          <a:p>
            <a:pPr algn="ctr"/>
            <a:r>
              <a:rPr lang="en-US" sz="2800" b="1" dirty="0" smtClean="0">
                <a:solidFill>
                  <a:schemeClr val="bg1"/>
                </a:solidFill>
              </a:rPr>
              <a:t>HOW BUSINESS IS DONE </a:t>
            </a:r>
            <a:endParaRPr lang="en-IN" sz="2800" b="1" dirty="0">
              <a:solidFill>
                <a:schemeClr val="bg1"/>
              </a:solidFill>
            </a:endParaRPr>
          </a:p>
        </p:txBody>
      </p:sp>
      <p:sp>
        <p:nvSpPr>
          <p:cNvPr id="10" name="Rectangle 9"/>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0" y="6215082"/>
            <a:ext cx="9144000" cy="369332"/>
          </a:xfrm>
          <a:prstGeom prst="rect">
            <a:avLst/>
          </a:prstGeom>
          <a:noFill/>
        </p:spPr>
        <p:txBody>
          <a:bodyPr wrap="square" rtlCol="0">
            <a:spAutoFit/>
          </a:bodyPr>
          <a:lstStyle/>
          <a:p>
            <a:pPr algn="ctr"/>
            <a:r>
              <a:rPr lang="en-US" b="1" dirty="0" smtClean="0">
                <a:solidFill>
                  <a:schemeClr val="bg1"/>
                </a:solidFill>
              </a:rPr>
              <a:t>THERE IS A GRADUAL SHIFT FROM UNORGANISED TO ORGANISED RETAIL ACROSS COUNTRIES</a:t>
            </a:r>
            <a:endParaRPr lang="en-IN" b="1" dirty="0">
              <a:solidFill>
                <a:schemeClr val="bg1"/>
              </a:solidFill>
            </a:endParaRPr>
          </a:p>
        </p:txBody>
      </p:sp>
      <p:pic>
        <p:nvPicPr>
          <p:cNvPr id="38913" name="Picture 1" descr="C:\Users\Admin\Desktop\BIG BAZAR1.jpg"/>
          <p:cNvPicPr>
            <a:picLocks noChangeAspect="1" noChangeArrowheads="1"/>
          </p:cNvPicPr>
          <p:nvPr/>
        </p:nvPicPr>
        <p:blipFill>
          <a:blip r:embed="rId3"/>
          <a:srcRect/>
          <a:stretch>
            <a:fillRect/>
          </a:stretch>
        </p:blipFill>
        <p:spPr bwMode="auto">
          <a:xfrm>
            <a:off x="6858016" y="-23"/>
            <a:ext cx="2286016" cy="857256"/>
          </a:xfrm>
          <a:prstGeom prst="rect">
            <a:avLst/>
          </a:prstGeom>
          <a:noFill/>
        </p:spPr>
      </p:pic>
      <p:pic>
        <p:nvPicPr>
          <p:cNvPr id="11265" name="Picture 1" descr="C:\Users\Admin\Desktop\aaa.png"/>
          <p:cNvPicPr>
            <a:picLocks noChangeAspect="1" noChangeArrowheads="1"/>
          </p:cNvPicPr>
          <p:nvPr/>
        </p:nvPicPr>
        <p:blipFill>
          <a:blip r:embed="rId4"/>
          <a:srcRect/>
          <a:stretch>
            <a:fillRect/>
          </a:stretch>
        </p:blipFill>
        <p:spPr bwMode="auto">
          <a:xfrm>
            <a:off x="0" y="-23"/>
            <a:ext cx="2428860" cy="85725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52FAA9D-3379-4BF4-9950-A88E7AB19C0D}" type="slidenum">
              <a:rPr lang="en-IN" smtClean="0"/>
              <a:pPr/>
              <a:t>17</a:t>
            </a:fld>
            <a:endParaRPr lang="en-IN"/>
          </a:p>
        </p:txBody>
      </p:sp>
      <p:sp>
        <p:nvSpPr>
          <p:cNvPr id="47106" name="AutoShape 2" descr="Share of Retailing in Employment Across Different Countries Country Employment(%) India 8% USA 16% Poland 12% Brazil 15% 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47108" name="Picture 4" descr="Share of Retailing in Employment Across Different Countries Country Employment(%) India 8% USA 16% Poland 12% Brazil 15% C..."/>
          <p:cNvPicPr>
            <a:picLocks noChangeAspect="1" noChangeArrowheads="1"/>
          </p:cNvPicPr>
          <p:nvPr/>
        </p:nvPicPr>
        <p:blipFill>
          <a:blip r:embed="rId2"/>
          <a:srcRect/>
          <a:stretch>
            <a:fillRect/>
          </a:stretch>
        </p:blipFill>
        <p:spPr bwMode="auto">
          <a:xfrm>
            <a:off x="-31" y="642918"/>
            <a:ext cx="9144032" cy="4000528"/>
          </a:xfrm>
          <a:prstGeom prst="rect">
            <a:avLst/>
          </a:prstGeom>
          <a:noFill/>
        </p:spPr>
      </p:pic>
      <p:sp>
        <p:nvSpPr>
          <p:cNvPr id="6" name="Rectangle 5"/>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142844" y="48260"/>
            <a:ext cx="8929718" cy="523220"/>
          </a:xfrm>
          <a:prstGeom prst="rect">
            <a:avLst/>
          </a:prstGeom>
          <a:noFill/>
        </p:spPr>
        <p:txBody>
          <a:bodyPr wrap="square" rtlCol="0">
            <a:spAutoFit/>
          </a:bodyPr>
          <a:lstStyle/>
          <a:p>
            <a:pPr algn="ctr"/>
            <a:r>
              <a:rPr lang="en-US" sz="2800" b="1" dirty="0" smtClean="0">
                <a:solidFill>
                  <a:schemeClr val="bg1"/>
                </a:solidFill>
              </a:rPr>
              <a:t>SHARE OF RETAIL- IN EMPLOYMENT</a:t>
            </a:r>
            <a:endParaRPr lang="en-IN" sz="2800" b="1" dirty="0">
              <a:solidFill>
                <a:schemeClr val="bg1"/>
              </a:solidFill>
            </a:endParaRPr>
          </a:p>
        </p:txBody>
      </p:sp>
      <p:sp>
        <p:nvSpPr>
          <p:cNvPr id="8" name="Rectangle 7"/>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0" y="6286520"/>
            <a:ext cx="9144000" cy="369332"/>
          </a:xfrm>
          <a:prstGeom prst="rect">
            <a:avLst/>
          </a:prstGeom>
          <a:noFill/>
        </p:spPr>
        <p:txBody>
          <a:bodyPr wrap="square" rtlCol="0">
            <a:spAutoFit/>
          </a:bodyPr>
          <a:lstStyle/>
          <a:p>
            <a:pPr algn="ctr"/>
            <a:r>
              <a:rPr lang="en-US" b="1" dirty="0" smtClean="0">
                <a:solidFill>
                  <a:schemeClr val="bg1"/>
                </a:solidFill>
              </a:rPr>
              <a:t>OPENING OF ORGANISED RETAIL WILL OPEN JOBS IN THE SECTOR FOR SKILLED YOUTH</a:t>
            </a:r>
            <a:endParaRPr lang="en-IN" b="1" dirty="0">
              <a:solidFill>
                <a:schemeClr val="bg1"/>
              </a:solidFill>
            </a:endParaRPr>
          </a:p>
        </p:txBody>
      </p:sp>
      <p:pic>
        <p:nvPicPr>
          <p:cNvPr id="37889" name="Picture 1" descr="C:\Users\Admin\Desktop\SHOPPERS STOP.jpg"/>
          <p:cNvPicPr>
            <a:picLocks noChangeAspect="1" noChangeArrowheads="1"/>
          </p:cNvPicPr>
          <p:nvPr/>
        </p:nvPicPr>
        <p:blipFill>
          <a:blip r:embed="rId3"/>
          <a:srcRect/>
          <a:stretch>
            <a:fillRect/>
          </a:stretch>
        </p:blipFill>
        <p:spPr bwMode="auto">
          <a:xfrm>
            <a:off x="7429520" y="0"/>
            <a:ext cx="1714512" cy="776261"/>
          </a:xfrm>
          <a:prstGeom prst="rect">
            <a:avLst/>
          </a:prstGeom>
          <a:noFill/>
        </p:spPr>
      </p:pic>
      <p:pic>
        <p:nvPicPr>
          <p:cNvPr id="10241" name="Picture 1" descr="C:\Users\Admin\Desktop\images.jpg"/>
          <p:cNvPicPr>
            <a:picLocks noChangeAspect="1" noChangeArrowheads="1"/>
          </p:cNvPicPr>
          <p:nvPr/>
        </p:nvPicPr>
        <p:blipFill>
          <a:blip r:embed="rId4"/>
          <a:srcRect/>
          <a:stretch>
            <a:fillRect/>
          </a:stretch>
        </p:blipFill>
        <p:spPr bwMode="auto">
          <a:xfrm>
            <a:off x="3338513" y="4643446"/>
            <a:ext cx="2466975" cy="142876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8876"/>
            <a:ext cx="8229600" cy="1143000"/>
          </a:xfrm>
        </p:spPr>
        <p:txBody>
          <a:bodyPr/>
          <a:lstStyle/>
          <a:p>
            <a:r>
              <a:rPr lang="en-US" dirty="0" smtClean="0"/>
              <a:t>MANPOWER REQUIREMENT</a:t>
            </a:r>
            <a:endParaRPr lang="en-IN" dirty="0"/>
          </a:p>
        </p:txBody>
      </p:sp>
      <p:sp>
        <p:nvSpPr>
          <p:cNvPr id="3" name="Slide Number Placeholder 2"/>
          <p:cNvSpPr>
            <a:spLocks noGrp="1"/>
          </p:cNvSpPr>
          <p:nvPr>
            <p:ph type="sldNum" sz="quarter" idx="12"/>
          </p:nvPr>
        </p:nvSpPr>
        <p:spPr/>
        <p:txBody>
          <a:bodyPr/>
          <a:lstStyle/>
          <a:p>
            <a:fld id="{C52FAA9D-3379-4BF4-9950-A88E7AB19C0D}" type="slidenum">
              <a:rPr lang="en-IN" smtClean="0"/>
              <a:pPr/>
              <a:t>18</a:t>
            </a:fld>
            <a:endParaRPr lang="en-IN"/>
          </a:p>
        </p:txBody>
      </p:sp>
      <p:pic>
        <p:nvPicPr>
          <p:cNvPr id="44034" name="Picture 2" descr="Indian Retail: Rural/Urban Split Source : National Account Statistics; Monthly per capita Expenditure and Technopak Analysis "/>
          <p:cNvPicPr>
            <a:picLocks noChangeAspect="1" noChangeArrowheads="1"/>
          </p:cNvPicPr>
          <p:nvPr/>
        </p:nvPicPr>
        <p:blipFill>
          <a:blip r:embed="rId2"/>
          <a:srcRect/>
          <a:stretch>
            <a:fillRect/>
          </a:stretch>
        </p:blipFill>
        <p:spPr bwMode="auto">
          <a:xfrm>
            <a:off x="781072" y="1524013"/>
            <a:ext cx="6934200" cy="3905251"/>
          </a:xfrm>
          <a:prstGeom prst="rect">
            <a:avLst/>
          </a:prstGeom>
          <a:noFill/>
        </p:spPr>
      </p:pic>
      <p:sp>
        <p:nvSpPr>
          <p:cNvPr id="5" name="Rectangle 4"/>
          <p:cNvSpPr/>
          <p:nvPr/>
        </p:nvSpPr>
        <p:spPr>
          <a:xfrm>
            <a:off x="0" y="0"/>
            <a:ext cx="9144000" cy="9286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0" y="129581"/>
            <a:ext cx="9144000" cy="584775"/>
          </a:xfrm>
          <a:prstGeom prst="rect">
            <a:avLst/>
          </a:prstGeom>
          <a:noFill/>
        </p:spPr>
        <p:txBody>
          <a:bodyPr wrap="square" rtlCol="0">
            <a:spAutoFit/>
          </a:bodyPr>
          <a:lstStyle/>
          <a:p>
            <a:pPr algn="ctr"/>
            <a:r>
              <a:rPr lang="en-US" sz="3200" b="1" dirty="0" smtClean="0">
                <a:solidFill>
                  <a:schemeClr val="bg1"/>
                </a:solidFill>
              </a:rPr>
              <a:t>MANPOWER DIVIDE</a:t>
            </a:r>
            <a:endParaRPr lang="en-IN" sz="3200" b="1" dirty="0">
              <a:solidFill>
                <a:schemeClr val="bg1"/>
              </a:solidFill>
            </a:endParaRPr>
          </a:p>
        </p:txBody>
      </p:sp>
      <p:sp>
        <p:nvSpPr>
          <p:cNvPr id="7" name="Rectangle 6"/>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286520"/>
            <a:ext cx="9144000" cy="369332"/>
          </a:xfrm>
          <a:prstGeom prst="rect">
            <a:avLst/>
          </a:prstGeom>
          <a:noFill/>
        </p:spPr>
        <p:txBody>
          <a:bodyPr wrap="square" rtlCol="0">
            <a:spAutoFit/>
          </a:bodyPr>
          <a:lstStyle/>
          <a:p>
            <a:pPr algn="ctr"/>
            <a:r>
              <a:rPr lang="en-US" b="1" dirty="0" smtClean="0">
                <a:solidFill>
                  <a:schemeClr val="bg1"/>
                </a:solidFill>
              </a:rPr>
              <a:t>THE DISTRIBUTION IS ALMOST EQUAL, BUT RURAL JOBS WILL UPGRADE WITH SYSTEMS</a:t>
            </a:r>
            <a:endParaRPr lang="en-IN" b="1" dirty="0">
              <a:solidFill>
                <a:schemeClr val="bg1"/>
              </a:solidFill>
            </a:endParaRPr>
          </a:p>
        </p:txBody>
      </p:sp>
      <p:pic>
        <p:nvPicPr>
          <p:cNvPr id="9217" name="Picture 1" descr="C:\Users\Admin\Desktop\images (1).jpg"/>
          <p:cNvPicPr>
            <a:picLocks noChangeAspect="1" noChangeArrowheads="1"/>
          </p:cNvPicPr>
          <p:nvPr/>
        </p:nvPicPr>
        <p:blipFill>
          <a:blip r:embed="rId3"/>
          <a:srcRect/>
          <a:stretch>
            <a:fillRect/>
          </a:stretch>
        </p:blipFill>
        <p:spPr bwMode="auto">
          <a:xfrm>
            <a:off x="6619907" y="-24"/>
            <a:ext cx="2524125" cy="92869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52FAA9D-3379-4BF4-9950-A88E7AB19C0D}" type="slidenum">
              <a:rPr lang="en-IN" smtClean="0"/>
              <a:pPr/>
              <a:t>19</a:t>
            </a:fld>
            <a:endParaRPr lang="en-IN"/>
          </a:p>
        </p:txBody>
      </p:sp>
      <p:pic>
        <p:nvPicPr>
          <p:cNvPr id="41986" name="Picture 2" descr="Source: Navdanya/ Research Foundation for Science, Technology and Ecology Indian Retail Sector : Bases Of Ownership "/>
          <p:cNvPicPr>
            <a:picLocks noChangeAspect="1" noChangeArrowheads="1"/>
          </p:cNvPicPr>
          <p:nvPr/>
        </p:nvPicPr>
        <p:blipFill>
          <a:blip r:embed="rId2"/>
          <a:srcRect/>
          <a:stretch>
            <a:fillRect/>
          </a:stretch>
        </p:blipFill>
        <p:spPr bwMode="auto">
          <a:xfrm>
            <a:off x="923948" y="1952641"/>
            <a:ext cx="6934200" cy="3905251"/>
          </a:xfrm>
          <a:prstGeom prst="rect">
            <a:avLst/>
          </a:prstGeom>
          <a:noFill/>
        </p:spPr>
      </p:pic>
      <p:sp>
        <p:nvSpPr>
          <p:cNvPr id="5" name="Rectangle 4"/>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500034" y="142852"/>
            <a:ext cx="8072494" cy="523220"/>
          </a:xfrm>
          <a:prstGeom prst="rect">
            <a:avLst/>
          </a:prstGeom>
          <a:noFill/>
        </p:spPr>
        <p:txBody>
          <a:bodyPr wrap="square" rtlCol="0">
            <a:spAutoFit/>
          </a:bodyPr>
          <a:lstStyle/>
          <a:p>
            <a:pPr algn="ctr"/>
            <a:r>
              <a:rPr lang="en-US" sz="2800" b="1" dirty="0" smtClean="0">
                <a:solidFill>
                  <a:schemeClr val="bg1"/>
                </a:solidFill>
              </a:rPr>
              <a:t>HISTORICAL DIVIDE</a:t>
            </a:r>
            <a:endParaRPr lang="en-IN" sz="2800" b="1" dirty="0">
              <a:solidFill>
                <a:schemeClr val="bg1"/>
              </a:solidFill>
            </a:endParaRPr>
          </a:p>
        </p:txBody>
      </p:sp>
      <p:sp>
        <p:nvSpPr>
          <p:cNvPr id="7" name="Rectangle 6"/>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p:cNvSpPr txBox="1"/>
          <p:nvPr/>
        </p:nvSpPr>
        <p:spPr>
          <a:xfrm>
            <a:off x="0" y="6253483"/>
            <a:ext cx="9144000" cy="400110"/>
          </a:xfrm>
          <a:prstGeom prst="rect">
            <a:avLst/>
          </a:prstGeom>
          <a:noFill/>
        </p:spPr>
        <p:txBody>
          <a:bodyPr wrap="square" rtlCol="0">
            <a:spAutoFit/>
          </a:bodyPr>
          <a:lstStyle/>
          <a:p>
            <a:pPr algn="ctr"/>
            <a:r>
              <a:rPr lang="en-US" sz="2000" b="1" dirty="0" smtClean="0">
                <a:solidFill>
                  <a:schemeClr val="bg1"/>
                </a:solidFill>
              </a:rPr>
              <a:t>ALMOST A HALF-HALF DIVIDE BETWEEN MOVING AND STATIONERY RETAIL</a:t>
            </a:r>
            <a:endParaRPr lang="en-IN" sz="2000" b="1" dirty="0">
              <a:solidFill>
                <a:schemeClr val="bg1"/>
              </a:solidFill>
            </a:endParaRPr>
          </a:p>
        </p:txBody>
      </p:sp>
      <p:pic>
        <p:nvPicPr>
          <p:cNvPr id="8193" name="Picture 1" descr="C:\Users\Admin\Desktop\PC.jpg"/>
          <p:cNvPicPr>
            <a:picLocks noChangeAspect="1" noChangeArrowheads="1"/>
          </p:cNvPicPr>
          <p:nvPr/>
        </p:nvPicPr>
        <p:blipFill>
          <a:blip r:embed="rId3"/>
          <a:srcRect/>
          <a:stretch>
            <a:fillRect/>
          </a:stretch>
        </p:blipFill>
        <p:spPr bwMode="auto">
          <a:xfrm>
            <a:off x="-32" y="-23"/>
            <a:ext cx="2333625" cy="857256"/>
          </a:xfrm>
          <a:prstGeom prst="rect">
            <a:avLst/>
          </a:prstGeom>
          <a:noFill/>
        </p:spPr>
      </p:pic>
      <p:pic>
        <p:nvPicPr>
          <p:cNvPr id="8194" name="Picture 2" descr="C:\Users\Admin\Desktop\images (2).jpg"/>
          <p:cNvPicPr>
            <a:picLocks noChangeAspect="1" noChangeArrowheads="1"/>
          </p:cNvPicPr>
          <p:nvPr/>
        </p:nvPicPr>
        <p:blipFill>
          <a:blip r:embed="rId4"/>
          <a:srcRect/>
          <a:stretch>
            <a:fillRect/>
          </a:stretch>
        </p:blipFill>
        <p:spPr bwMode="auto">
          <a:xfrm>
            <a:off x="6619907" y="-24"/>
            <a:ext cx="2524125" cy="85725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20</a:t>
            </a:fld>
            <a:endParaRPr lang="en-IN"/>
          </a:p>
        </p:txBody>
      </p:sp>
      <p:sp>
        <p:nvSpPr>
          <p:cNvPr id="3" name="Rectangle 2"/>
          <p:cNvSpPr/>
          <p:nvPr/>
        </p:nvSpPr>
        <p:spPr>
          <a:xfrm>
            <a:off x="0" y="1017331"/>
            <a:ext cx="9144000" cy="1138773"/>
          </a:xfrm>
          <a:prstGeom prst="rect">
            <a:avLst/>
          </a:prstGeom>
        </p:spPr>
        <p:txBody>
          <a:bodyPr wrap="square">
            <a:spAutoFit/>
          </a:bodyPr>
          <a:lstStyle/>
          <a:p>
            <a:pPr algn="ctr"/>
            <a:r>
              <a:rPr lang="en-US" sz="3200" dirty="0" smtClean="0"/>
              <a:t>INDIA HAS THE WORLD’S YOUNGEST POPULATION</a:t>
            </a:r>
          </a:p>
          <a:p>
            <a:endParaRPr lang="en-IN" sz="3600" dirty="0"/>
          </a:p>
        </p:txBody>
      </p:sp>
      <p:sp>
        <p:nvSpPr>
          <p:cNvPr id="4" name="Rectangle 3"/>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214290"/>
            <a:ext cx="9144000" cy="461665"/>
          </a:xfrm>
          <a:prstGeom prst="rect">
            <a:avLst/>
          </a:prstGeom>
          <a:noFill/>
        </p:spPr>
        <p:txBody>
          <a:bodyPr wrap="square" rtlCol="0">
            <a:spAutoFit/>
          </a:bodyPr>
          <a:lstStyle/>
          <a:p>
            <a:pPr algn="ctr"/>
            <a:r>
              <a:rPr lang="en-US" sz="2400" b="1" dirty="0" smtClean="0">
                <a:solidFill>
                  <a:schemeClr val="bg1"/>
                </a:solidFill>
              </a:rPr>
              <a:t>THE YOUTH BRIGADE TAKES CHARGE</a:t>
            </a:r>
            <a:endParaRPr lang="en-IN" sz="24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215082"/>
            <a:ext cx="9144000" cy="461665"/>
          </a:xfrm>
          <a:prstGeom prst="rect">
            <a:avLst/>
          </a:prstGeom>
          <a:noFill/>
        </p:spPr>
        <p:txBody>
          <a:bodyPr wrap="square" rtlCol="0">
            <a:spAutoFit/>
          </a:bodyPr>
          <a:lstStyle/>
          <a:p>
            <a:pPr algn="ctr"/>
            <a:r>
              <a:rPr lang="en-US" sz="2400" b="1" dirty="0" smtClean="0">
                <a:solidFill>
                  <a:schemeClr val="bg1"/>
                </a:solidFill>
              </a:rPr>
              <a:t>YOUTH AND LITERACY ARE KEY TO ORGANISED RETAIL</a:t>
            </a:r>
            <a:endParaRPr lang="en-IN" sz="2400" b="1" dirty="0">
              <a:solidFill>
                <a:schemeClr val="bg1"/>
              </a:solidFill>
            </a:endParaRPr>
          </a:p>
        </p:txBody>
      </p:sp>
      <p:sp>
        <p:nvSpPr>
          <p:cNvPr id="71682" name="AutoShape 2" descr="Image result for department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6" name="AutoShape 6"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8" name="AutoShape 8"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90" name="AutoShape 10"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3" name="TextBox 12"/>
          <p:cNvSpPr txBox="1"/>
          <p:nvPr/>
        </p:nvSpPr>
        <p:spPr>
          <a:xfrm>
            <a:off x="857224" y="1857364"/>
            <a:ext cx="7429552" cy="3046988"/>
          </a:xfrm>
          <a:prstGeom prst="rect">
            <a:avLst/>
          </a:prstGeom>
          <a:noFill/>
        </p:spPr>
        <p:txBody>
          <a:bodyPr wrap="square" rtlCol="0">
            <a:spAutoFit/>
          </a:bodyPr>
          <a:lstStyle/>
          <a:p>
            <a:pPr>
              <a:buFont typeface="Wingdings" pitchFamily="2" charset="2"/>
              <a:buChar char="§"/>
            </a:pPr>
            <a:r>
              <a:rPr lang="en-US" dirty="0" smtClean="0"/>
              <a:t>  </a:t>
            </a:r>
            <a:r>
              <a:rPr lang="en-US" sz="2400" dirty="0" smtClean="0"/>
              <a:t>As of today, 66% (over 740 million)  Indians are under</a:t>
            </a:r>
          </a:p>
          <a:p>
            <a:r>
              <a:rPr lang="en-US" sz="2400" dirty="0" smtClean="0"/>
              <a:t>   35 years. Out of that about 50% (over 550 million) are </a:t>
            </a:r>
          </a:p>
          <a:p>
            <a:r>
              <a:rPr lang="en-US" sz="2400" dirty="0" smtClean="0"/>
              <a:t>   under 25 years. By 2020, 61% of India’s population will</a:t>
            </a:r>
          </a:p>
          <a:p>
            <a:r>
              <a:rPr lang="en-US" sz="2400" dirty="0" smtClean="0"/>
              <a:t>   be under 35 </a:t>
            </a:r>
            <a:r>
              <a:rPr lang="en-US" sz="2400" dirty="0" err="1" smtClean="0"/>
              <a:t>ie</a:t>
            </a:r>
            <a:r>
              <a:rPr lang="en-US" sz="2400" dirty="0" smtClean="0"/>
              <a:t>. About 780 million Indians will be in this</a:t>
            </a:r>
          </a:p>
          <a:p>
            <a:r>
              <a:rPr lang="en-US" sz="2400" dirty="0" smtClean="0"/>
              <a:t>   age group.</a:t>
            </a:r>
          </a:p>
          <a:p>
            <a:pPr>
              <a:buFont typeface="Wingdings" pitchFamily="2" charset="2"/>
              <a:buChar char="§"/>
            </a:pPr>
            <a:r>
              <a:rPr lang="en-US" sz="2400" dirty="0" smtClean="0"/>
              <a:t> According to the national sample survey, the literacy rate</a:t>
            </a:r>
          </a:p>
          <a:p>
            <a:r>
              <a:rPr lang="en-US" sz="2400" dirty="0" smtClean="0"/>
              <a:t>   recorded an increase of 13.17% points from 1991-2001 </a:t>
            </a:r>
          </a:p>
          <a:p>
            <a:r>
              <a:rPr lang="en-US" sz="2400" dirty="0" smtClean="0"/>
              <a:t>   &amp; literacy rate is likely to touch 75% by 2020.</a:t>
            </a:r>
            <a:endParaRPr lang="en-IN" sz="2400" dirty="0"/>
          </a:p>
        </p:txBody>
      </p:sp>
      <p:sp>
        <p:nvSpPr>
          <p:cNvPr id="82946" name="AutoShape 2"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2948" name="AutoShape 4"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87042" name="Picture 2" descr="C:\Users\Admin\Desktop\YOUTH.jpg"/>
          <p:cNvPicPr>
            <a:picLocks noChangeAspect="1" noChangeArrowheads="1"/>
          </p:cNvPicPr>
          <p:nvPr/>
        </p:nvPicPr>
        <p:blipFill>
          <a:blip r:embed="rId2"/>
          <a:srcRect/>
          <a:stretch>
            <a:fillRect/>
          </a:stretch>
        </p:blipFill>
        <p:spPr bwMode="auto">
          <a:xfrm>
            <a:off x="-32" y="-23"/>
            <a:ext cx="1514475" cy="1000132"/>
          </a:xfrm>
          <a:prstGeom prst="rect">
            <a:avLst/>
          </a:prstGeom>
          <a:noFill/>
        </p:spPr>
      </p:pic>
      <p:pic>
        <p:nvPicPr>
          <p:cNvPr id="87043" name="Picture 3" descr="C:\Users\Admin\Desktop\LITERACT.jpg"/>
          <p:cNvPicPr>
            <a:picLocks noChangeAspect="1" noChangeArrowheads="1"/>
          </p:cNvPicPr>
          <p:nvPr/>
        </p:nvPicPr>
        <p:blipFill>
          <a:blip r:embed="rId3"/>
          <a:srcRect/>
          <a:stretch>
            <a:fillRect/>
          </a:stretch>
        </p:blipFill>
        <p:spPr bwMode="auto">
          <a:xfrm>
            <a:off x="7734332" y="-23"/>
            <a:ext cx="1409700" cy="100013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21</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42852"/>
            <a:ext cx="9144000" cy="523220"/>
          </a:xfrm>
          <a:prstGeom prst="rect">
            <a:avLst/>
          </a:prstGeom>
          <a:noFill/>
        </p:spPr>
        <p:txBody>
          <a:bodyPr wrap="square" rtlCol="0">
            <a:spAutoFit/>
          </a:bodyPr>
          <a:lstStyle/>
          <a:p>
            <a:pPr algn="ctr"/>
            <a:r>
              <a:rPr lang="en-US" sz="2800" b="1" dirty="0" smtClean="0">
                <a:solidFill>
                  <a:schemeClr val="bg1"/>
                </a:solidFill>
              </a:rPr>
              <a:t>RETAIL ATTRACTIVENESS OF INDIA VS THE UNITED STATES</a:t>
            </a:r>
            <a:endParaRPr lang="en-IN" sz="2800" b="1" dirty="0">
              <a:solidFill>
                <a:schemeClr val="bg1"/>
              </a:solidFill>
            </a:endParaRPr>
          </a:p>
        </p:txBody>
      </p:sp>
      <p:sp>
        <p:nvSpPr>
          <p:cNvPr id="6" name="Rectangle 5"/>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0" y="6286520"/>
            <a:ext cx="9144000" cy="400110"/>
          </a:xfrm>
          <a:prstGeom prst="rect">
            <a:avLst/>
          </a:prstGeom>
          <a:noFill/>
        </p:spPr>
        <p:txBody>
          <a:bodyPr wrap="square" rtlCol="0">
            <a:spAutoFit/>
          </a:bodyPr>
          <a:lstStyle/>
          <a:p>
            <a:pPr algn="ctr"/>
            <a:r>
              <a:rPr lang="en-US" sz="2000" b="1" dirty="0" smtClean="0">
                <a:solidFill>
                  <a:schemeClr val="bg1"/>
                </a:solidFill>
              </a:rPr>
              <a:t>THIS INCREASES THE COMPETITION IN INDIAN RETAIL</a:t>
            </a:r>
            <a:endParaRPr lang="en-IN" sz="2000" b="1" dirty="0">
              <a:solidFill>
                <a:schemeClr val="bg1"/>
              </a:solidFill>
            </a:endParaRPr>
          </a:p>
        </p:txBody>
      </p:sp>
      <p:sp>
        <p:nvSpPr>
          <p:cNvPr id="69634" name="AutoShape 2" descr="Image result for complete map of the united sta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69636" name="AutoShape 4" descr="Image result for complete map of the united stat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69638" name="Picture 6" descr="Image result for complete map of the united states"/>
          <p:cNvPicPr>
            <a:picLocks noChangeAspect="1" noChangeArrowheads="1"/>
          </p:cNvPicPr>
          <p:nvPr/>
        </p:nvPicPr>
        <p:blipFill>
          <a:blip r:embed="rId2"/>
          <a:srcRect/>
          <a:stretch>
            <a:fillRect/>
          </a:stretch>
        </p:blipFill>
        <p:spPr bwMode="auto">
          <a:xfrm>
            <a:off x="5227673" y="1000108"/>
            <a:ext cx="3273417" cy="3086101"/>
          </a:xfrm>
          <a:prstGeom prst="rect">
            <a:avLst/>
          </a:prstGeom>
          <a:noFill/>
        </p:spPr>
      </p:pic>
      <p:sp>
        <p:nvSpPr>
          <p:cNvPr id="69640" name="AutoShape 8" descr="Image result for map of india with states and citi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69642" name="AutoShape 10" descr="Image result for map of india with states and citi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69645" name="Picture 13" descr="https://encrypted-tbn1.gstatic.com/images?q=tbn:ANd9GcT0s0mCC3zxLpEu5oYHan_rCWt8QnS2XOXWz4LRiuF2z06ymtJ7sS-9JRPz"/>
          <p:cNvPicPr>
            <a:picLocks noChangeAspect="1" noChangeArrowheads="1"/>
          </p:cNvPicPr>
          <p:nvPr/>
        </p:nvPicPr>
        <p:blipFill>
          <a:blip r:embed="rId3"/>
          <a:srcRect/>
          <a:stretch>
            <a:fillRect/>
          </a:stretch>
        </p:blipFill>
        <p:spPr bwMode="auto">
          <a:xfrm>
            <a:off x="638164" y="1571612"/>
            <a:ext cx="2362200" cy="1933576"/>
          </a:xfrm>
          <a:prstGeom prst="rect">
            <a:avLst/>
          </a:prstGeom>
          <a:noFill/>
        </p:spPr>
      </p:pic>
      <p:sp>
        <p:nvSpPr>
          <p:cNvPr id="15" name="TextBox 14"/>
          <p:cNvSpPr txBox="1"/>
          <p:nvPr/>
        </p:nvSpPr>
        <p:spPr>
          <a:xfrm>
            <a:off x="214282" y="4214818"/>
            <a:ext cx="8143932" cy="1938992"/>
          </a:xfrm>
          <a:prstGeom prst="rect">
            <a:avLst/>
          </a:prstGeom>
          <a:noFill/>
        </p:spPr>
        <p:txBody>
          <a:bodyPr wrap="square" rtlCol="0">
            <a:spAutoFit/>
          </a:bodyPr>
          <a:lstStyle/>
          <a:p>
            <a:pPr>
              <a:buFont typeface="Wingdings" pitchFamily="2" charset="2"/>
              <a:buChar char="§"/>
            </a:pPr>
            <a:r>
              <a:rPr lang="en-US" sz="2400" dirty="0" smtClean="0"/>
              <a:t>  INDIA IS GEOGRAPHICALLY ONE THIRD THE SIZE OF THE U.S.</a:t>
            </a:r>
          </a:p>
          <a:p>
            <a:pPr>
              <a:buFont typeface="Wingdings" pitchFamily="2" charset="2"/>
              <a:buChar char="§"/>
            </a:pPr>
            <a:r>
              <a:rPr lang="en-US" sz="2400" dirty="0" smtClean="0"/>
              <a:t>  FOUR TIMES THE U.S. POPULATION</a:t>
            </a:r>
          </a:p>
          <a:p>
            <a:pPr>
              <a:buFont typeface="Wingdings" pitchFamily="2" charset="2"/>
              <a:buChar char="§"/>
            </a:pPr>
            <a:r>
              <a:rPr lang="en-US" sz="2400" dirty="0" smtClean="0"/>
              <a:t>  THIS MAKES IT A VERY ALLURING RETAIL DESTINATION</a:t>
            </a:r>
          </a:p>
          <a:p>
            <a:r>
              <a:rPr lang="en-US" sz="2400" dirty="0" smtClean="0"/>
              <a:t>    WITH HIGH DENSITY OF POPULATION PER RETAIL POINT</a:t>
            </a:r>
          </a:p>
          <a:p>
            <a:r>
              <a:rPr lang="en-US" sz="2400" dirty="0" smtClean="0"/>
              <a:t> </a:t>
            </a:r>
            <a:endParaRPr lang="en-IN"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22</a:t>
            </a:fld>
            <a:endParaRPr lang="en-IN"/>
          </a:p>
        </p:txBody>
      </p:sp>
      <p:sp>
        <p:nvSpPr>
          <p:cNvPr id="3" name="Rectangle 2"/>
          <p:cNvSpPr/>
          <p:nvPr/>
        </p:nvSpPr>
        <p:spPr>
          <a:xfrm>
            <a:off x="0" y="1017331"/>
            <a:ext cx="9144000" cy="1138773"/>
          </a:xfrm>
          <a:prstGeom prst="rect">
            <a:avLst/>
          </a:prstGeom>
        </p:spPr>
        <p:txBody>
          <a:bodyPr wrap="square">
            <a:spAutoFit/>
          </a:bodyPr>
          <a:lstStyle/>
          <a:p>
            <a:pPr algn="ctr"/>
            <a:endParaRPr lang="en-US" sz="3200" dirty="0" smtClean="0"/>
          </a:p>
          <a:p>
            <a:endParaRPr lang="en-IN" sz="3600" dirty="0"/>
          </a:p>
        </p:txBody>
      </p:sp>
      <p:sp>
        <p:nvSpPr>
          <p:cNvPr id="4" name="Rectangle 3"/>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214290"/>
            <a:ext cx="9144000" cy="461665"/>
          </a:xfrm>
          <a:prstGeom prst="rect">
            <a:avLst/>
          </a:prstGeom>
          <a:noFill/>
        </p:spPr>
        <p:txBody>
          <a:bodyPr wrap="square" rtlCol="0">
            <a:spAutoFit/>
          </a:bodyPr>
          <a:lstStyle/>
          <a:p>
            <a:pPr algn="ctr"/>
            <a:r>
              <a:rPr lang="en-US" sz="2400" b="1" dirty="0" smtClean="0">
                <a:solidFill>
                  <a:schemeClr val="bg1"/>
                </a:solidFill>
              </a:rPr>
              <a:t>WALMART V/S INDIAN RETAIL</a:t>
            </a:r>
            <a:endParaRPr lang="en-IN" sz="24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215082"/>
            <a:ext cx="9144000" cy="400110"/>
          </a:xfrm>
          <a:prstGeom prst="rect">
            <a:avLst/>
          </a:prstGeom>
          <a:noFill/>
        </p:spPr>
        <p:txBody>
          <a:bodyPr wrap="square" rtlCol="0">
            <a:spAutoFit/>
          </a:bodyPr>
          <a:lstStyle/>
          <a:p>
            <a:pPr algn="ctr"/>
            <a:r>
              <a:rPr lang="en-US" sz="2000" b="1" smtClean="0">
                <a:solidFill>
                  <a:schemeClr val="bg1"/>
                </a:solidFill>
              </a:rPr>
              <a:t>‘THERE </a:t>
            </a:r>
            <a:r>
              <a:rPr lang="en-US" sz="2000" b="1" dirty="0" smtClean="0">
                <a:solidFill>
                  <a:schemeClr val="bg1"/>
                </a:solidFill>
              </a:rPr>
              <a:t>IS ONLY ONE BOSS, </a:t>
            </a:r>
            <a:r>
              <a:rPr lang="en-US" sz="2000" b="1" smtClean="0">
                <a:solidFill>
                  <a:schemeClr val="bg1"/>
                </a:solidFill>
              </a:rPr>
              <a:t>THE </a:t>
            </a:r>
            <a:r>
              <a:rPr lang="en-US" sz="2000" b="1" smtClean="0">
                <a:solidFill>
                  <a:schemeClr val="bg1"/>
                </a:solidFill>
              </a:rPr>
              <a:t>CUSTOMER’—</a:t>
            </a:r>
            <a:r>
              <a:rPr lang="en-US" sz="2000" b="1" dirty="0" smtClean="0">
                <a:solidFill>
                  <a:schemeClr val="bg1"/>
                </a:solidFill>
              </a:rPr>
              <a:t>SAM </a:t>
            </a:r>
            <a:r>
              <a:rPr lang="en-US" sz="2000" b="1" dirty="0" smtClean="0">
                <a:solidFill>
                  <a:schemeClr val="bg1"/>
                </a:solidFill>
              </a:rPr>
              <a:t>WALTON (FOUNDER WALMART)</a:t>
            </a:r>
            <a:endParaRPr lang="en-IN" sz="2000" b="1" dirty="0">
              <a:solidFill>
                <a:schemeClr val="bg1"/>
              </a:solidFill>
            </a:endParaRPr>
          </a:p>
        </p:txBody>
      </p:sp>
      <p:sp>
        <p:nvSpPr>
          <p:cNvPr id="71682" name="AutoShape 2" descr="Image result for department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6" name="AutoShape 6"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8" name="AutoShape 8"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90" name="AutoShape 10"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2946" name="AutoShape 2"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2948" name="AutoShape 4"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7" name="TextBox 16"/>
          <p:cNvSpPr txBox="1"/>
          <p:nvPr/>
        </p:nvSpPr>
        <p:spPr>
          <a:xfrm>
            <a:off x="357158" y="928670"/>
            <a:ext cx="5072098" cy="4124206"/>
          </a:xfrm>
          <a:prstGeom prst="rect">
            <a:avLst/>
          </a:prstGeom>
          <a:noFill/>
        </p:spPr>
        <p:txBody>
          <a:bodyPr wrap="square" rtlCol="0">
            <a:spAutoFit/>
          </a:bodyPr>
          <a:lstStyle/>
          <a:p>
            <a:r>
              <a:rPr lang="en-US" b="1" dirty="0" smtClean="0"/>
              <a:t>WALMART</a:t>
            </a:r>
          </a:p>
          <a:p>
            <a:pPr>
              <a:buFont typeface="Wingdings" pitchFamily="2" charset="2"/>
              <a:buChar char="§"/>
            </a:pPr>
            <a:r>
              <a:rPr lang="en-US" dirty="0" smtClean="0"/>
              <a:t>  </a:t>
            </a:r>
            <a:r>
              <a:rPr lang="en-US" sz="2000" dirty="0" smtClean="0"/>
              <a:t>The largest retailer in the world</a:t>
            </a:r>
          </a:p>
          <a:p>
            <a:pPr>
              <a:buFont typeface="Wingdings" pitchFamily="2" charset="2"/>
              <a:buChar char="§"/>
            </a:pPr>
            <a:r>
              <a:rPr lang="en-US" sz="2000" dirty="0" smtClean="0"/>
              <a:t>  Turnover of $ </a:t>
            </a:r>
            <a:r>
              <a:rPr lang="en-US" sz="2000" dirty="0" smtClean="0">
                <a:solidFill>
                  <a:srgbClr val="FF0000"/>
                </a:solidFill>
              </a:rPr>
              <a:t>256 </a:t>
            </a:r>
            <a:r>
              <a:rPr lang="en-US" sz="2000" dirty="0" err="1" smtClean="0">
                <a:solidFill>
                  <a:srgbClr val="FF0000"/>
                </a:solidFill>
              </a:rPr>
              <a:t>bn</a:t>
            </a:r>
            <a:r>
              <a:rPr lang="en-US" sz="2000" dirty="0" smtClean="0">
                <a:solidFill>
                  <a:srgbClr val="FF0000"/>
                </a:solidFill>
              </a:rPr>
              <a:t> US OPS (17 </a:t>
            </a:r>
            <a:r>
              <a:rPr lang="en-US" sz="2000" dirty="0" err="1" smtClean="0">
                <a:solidFill>
                  <a:srgbClr val="FF0000"/>
                </a:solidFill>
              </a:rPr>
              <a:t>lac</a:t>
            </a:r>
            <a:r>
              <a:rPr lang="en-US" sz="2000" dirty="0" smtClean="0">
                <a:solidFill>
                  <a:srgbClr val="FF0000"/>
                </a:solidFill>
              </a:rPr>
              <a:t> </a:t>
            </a:r>
            <a:r>
              <a:rPr lang="en-US" sz="2000" dirty="0" err="1" smtClean="0">
                <a:solidFill>
                  <a:srgbClr val="FF0000"/>
                </a:solidFill>
              </a:rPr>
              <a:t>crores</a:t>
            </a:r>
            <a:r>
              <a:rPr lang="en-US" sz="2000" dirty="0" smtClean="0">
                <a:solidFill>
                  <a:srgbClr val="FF0000"/>
                </a:solidFill>
              </a:rPr>
              <a:t>)</a:t>
            </a:r>
          </a:p>
          <a:p>
            <a:pPr>
              <a:buFont typeface="Wingdings" pitchFamily="2" charset="2"/>
              <a:buChar char="§"/>
            </a:pPr>
            <a:r>
              <a:rPr lang="en-US" sz="2000" dirty="0" smtClean="0"/>
              <a:t>  Average annual growth </a:t>
            </a:r>
            <a:r>
              <a:rPr lang="en-US" sz="2000" dirty="0" smtClean="0">
                <a:solidFill>
                  <a:srgbClr val="FF0000"/>
                </a:solidFill>
              </a:rPr>
              <a:t>12-13%</a:t>
            </a:r>
          </a:p>
          <a:p>
            <a:pPr>
              <a:buFont typeface="Wingdings" pitchFamily="2" charset="2"/>
              <a:buChar char="§"/>
            </a:pPr>
            <a:r>
              <a:rPr lang="en-US" sz="2000" dirty="0" smtClean="0"/>
              <a:t>  In 2004 net profit </a:t>
            </a:r>
            <a:r>
              <a:rPr lang="en-US" sz="2000" dirty="0" smtClean="0">
                <a:solidFill>
                  <a:srgbClr val="FF0000"/>
                </a:solidFill>
              </a:rPr>
              <a:t>was $ 9000 </a:t>
            </a:r>
            <a:r>
              <a:rPr lang="en-US" sz="2000" dirty="0" err="1" smtClean="0">
                <a:solidFill>
                  <a:srgbClr val="FF0000"/>
                </a:solidFill>
              </a:rPr>
              <a:t>mn</a:t>
            </a:r>
            <a:endParaRPr lang="en-US" sz="2000" dirty="0" smtClean="0">
              <a:solidFill>
                <a:srgbClr val="FF0000"/>
              </a:solidFill>
            </a:endParaRPr>
          </a:p>
          <a:p>
            <a:pPr>
              <a:buFont typeface="Wingdings" pitchFamily="2" charset="2"/>
              <a:buChar char="§"/>
            </a:pPr>
            <a:r>
              <a:rPr lang="en-US" sz="2000" dirty="0" smtClean="0"/>
              <a:t>  </a:t>
            </a:r>
            <a:r>
              <a:rPr lang="en-US" sz="2000" dirty="0" smtClean="0">
                <a:solidFill>
                  <a:srgbClr val="FF0000"/>
                </a:solidFill>
              </a:rPr>
              <a:t>4806</a:t>
            </a:r>
            <a:r>
              <a:rPr lang="en-US" sz="2000" dirty="0" smtClean="0"/>
              <a:t> stores employing 1,4 </a:t>
            </a:r>
            <a:r>
              <a:rPr lang="en-US" sz="2000" dirty="0" err="1" smtClean="0"/>
              <a:t>mn</a:t>
            </a:r>
            <a:endParaRPr lang="en-US" sz="2000" dirty="0" smtClean="0"/>
          </a:p>
          <a:p>
            <a:r>
              <a:rPr lang="en-US" sz="2000" dirty="0" smtClean="0"/>
              <a:t>    people</a:t>
            </a:r>
          </a:p>
          <a:p>
            <a:pPr>
              <a:buFont typeface="Wingdings" pitchFamily="2" charset="2"/>
              <a:buChar char="§"/>
            </a:pPr>
            <a:r>
              <a:rPr lang="en-US" sz="2000" dirty="0" smtClean="0"/>
              <a:t>  </a:t>
            </a:r>
            <a:r>
              <a:rPr lang="en-US" sz="2000" dirty="0" smtClean="0">
                <a:solidFill>
                  <a:srgbClr val="FF0000"/>
                </a:solidFill>
              </a:rPr>
              <a:t>1355</a:t>
            </a:r>
            <a:r>
              <a:rPr lang="en-US" sz="2000" dirty="0" smtClean="0"/>
              <a:t> stores </a:t>
            </a:r>
            <a:r>
              <a:rPr lang="en-US" sz="2400" dirty="0" smtClean="0"/>
              <a:t>outside</a:t>
            </a:r>
            <a:r>
              <a:rPr lang="en-US" sz="2000" dirty="0" smtClean="0"/>
              <a:t> US</a:t>
            </a:r>
          </a:p>
          <a:p>
            <a:pPr>
              <a:buFont typeface="Wingdings" pitchFamily="2" charset="2"/>
              <a:buChar char="§"/>
            </a:pPr>
            <a:r>
              <a:rPr lang="en-US" sz="2000" dirty="0" smtClean="0"/>
              <a:t>  Average size of </a:t>
            </a:r>
            <a:r>
              <a:rPr lang="en-US" sz="2000" dirty="0" err="1" smtClean="0"/>
              <a:t>Walmart</a:t>
            </a:r>
            <a:r>
              <a:rPr lang="en-US" sz="2000" dirty="0" smtClean="0"/>
              <a:t> store is </a:t>
            </a:r>
          </a:p>
          <a:p>
            <a:r>
              <a:rPr lang="en-US" sz="2000" dirty="0" smtClean="0">
                <a:solidFill>
                  <a:srgbClr val="FF0000"/>
                </a:solidFill>
              </a:rPr>
              <a:t>    85000 </a:t>
            </a:r>
            <a:r>
              <a:rPr lang="en-US" sz="2000" dirty="0" smtClean="0"/>
              <a:t>sq ft</a:t>
            </a:r>
          </a:p>
          <a:p>
            <a:pPr>
              <a:buFont typeface="Wingdings" pitchFamily="2" charset="2"/>
              <a:buChar char="§"/>
            </a:pPr>
            <a:r>
              <a:rPr lang="en-US" sz="2000" dirty="0" smtClean="0"/>
              <a:t>  Average turnover of a store </a:t>
            </a:r>
            <a:r>
              <a:rPr lang="en-US" sz="2000" dirty="0" smtClean="0">
                <a:solidFill>
                  <a:srgbClr val="FF0000"/>
                </a:solidFill>
              </a:rPr>
              <a:t>is #51</a:t>
            </a:r>
          </a:p>
          <a:p>
            <a:r>
              <a:rPr lang="en-US" sz="2000" dirty="0" smtClean="0"/>
              <a:t>    </a:t>
            </a:r>
            <a:r>
              <a:rPr lang="en-US" sz="2000" dirty="0" err="1" smtClean="0"/>
              <a:t>mn</a:t>
            </a:r>
            <a:endParaRPr lang="en-US" sz="2000" dirty="0" smtClean="0"/>
          </a:p>
          <a:p>
            <a:pPr>
              <a:buFont typeface="Wingdings" pitchFamily="2" charset="2"/>
              <a:buChar char="§"/>
            </a:pPr>
            <a:r>
              <a:rPr lang="en-US" sz="2000" dirty="0" smtClean="0"/>
              <a:t>  Turnover/employee </a:t>
            </a:r>
            <a:r>
              <a:rPr lang="en-US" sz="2000" dirty="0" smtClean="0">
                <a:solidFill>
                  <a:srgbClr val="FF0000"/>
                </a:solidFill>
              </a:rPr>
              <a:t>is $ 175000</a:t>
            </a:r>
            <a:endParaRPr lang="en-IN" sz="2000" dirty="0">
              <a:solidFill>
                <a:srgbClr val="FF0000"/>
              </a:solidFill>
            </a:endParaRPr>
          </a:p>
        </p:txBody>
      </p:sp>
      <p:sp>
        <p:nvSpPr>
          <p:cNvPr id="18" name="TextBox 17"/>
          <p:cNvSpPr txBox="1"/>
          <p:nvPr/>
        </p:nvSpPr>
        <p:spPr>
          <a:xfrm>
            <a:off x="5429256" y="1214422"/>
            <a:ext cx="3357586" cy="2554545"/>
          </a:xfrm>
          <a:prstGeom prst="rect">
            <a:avLst/>
          </a:prstGeom>
          <a:noFill/>
        </p:spPr>
        <p:txBody>
          <a:bodyPr wrap="square" rtlCol="0">
            <a:spAutoFit/>
          </a:bodyPr>
          <a:lstStyle/>
          <a:p>
            <a:r>
              <a:rPr lang="en-US" sz="2000" b="1" dirty="0" smtClean="0"/>
              <a:t>INDIAN RETAIL</a:t>
            </a:r>
          </a:p>
          <a:p>
            <a:pPr>
              <a:buFont typeface="Wingdings" pitchFamily="2" charset="2"/>
              <a:buChar char="§"/>
            </a:pPr>
            <a:r>
              <a:rPr lang="en-US" sz="2000" dirty="0" smtClean="0"/>
              <a:t>  Country of ‘</a:t>
            </a:r>
            <a:r>
              <a:rPr lang="en-US" sz="2000" dirty="0" err="1" smtClean="0"/>
              <a:t>Dukankars</a:t>
            </a:r>
            <a:r>
              <a:rPr lang="en-US" sz="2000" dirty="0" smtClean="0"/>
              <a:t>’</a:t>
            </a:r>
          </a:p>
          <a:p>
            <a:pPr>
              <a:buFont typeface="Wingdings" pitchFamily="2" charset="2"/>
              <a:buChar char="§"/>
            </a:pPr>
            <a:r>
              <a:rPr lang="en-US" sz="2000" dirty="0" smtClean="0"/>
              <a:t>   16 million stores employing</a:t>
            </a:r>
          </a:p>
          <a:p>
            <a:r>
              <a:rPr lang="en-US" sz="2000" dirty="0" smtClean="0"/>
              <a:t>    3.95 million people</a:t>
            </a:r>
          </a:p>
          <a:p>
            <a:pPr>
              <a:buFont typeface="Wingdings" pitchFamily="2" charset="2"/>
              <a:buChar char="§"/>
            </a:pPr>
            <a:r>
              <a:rPr lang="en-US" sz="2000" dirty="0" smtClean="0"/>
              <a:t>  </a:t>
            </a:r>
            <a:r>
              <a:rPr lang="en-US" sz="2000" dirty="0" smtClean="0">
                <a:solidFill>
                  <a:srgbClr val="FF0000"/>
                </a:solidFill>
              </a:rPr>
              <a:t>4% stores are larger than</a:t>
            </a:r>
          </a:p>
          <a:p>
            <a:r>
              <a:rPr lang="en-US" sz="2000" dirty="0" smtClean="0">
                <a:solidFill>
                  <a:srgbClr val="FF0000"/>
                </a:solidFill>
              </a:rPr>
              <a:t>    500 </a:t>
            </a:r>
            <a:r>
              <a:rPr lang="en-US" sz="2000" dirty="0" smtClean="0"/>
              <a:t>sq ft</a:t>
            </a:r>
          </a:p>
          <a:p>
            <a:pPr>
              <a:buFont typeface="Wingdings" pitchFamily="2" charset="2"/>
              <a:buChar char="§"/>
            </a:pPr>
            <a:r>
              <a:rPr lang="en-US" sz="2000" dirty="0" smtClean="0"/>
              <a:t>  Average Indian retailer</a:t>
            </a:r>
          </a:p>
          <a:p>
            <a:r>
              <a:rPr lang="en-US" sz="2000" dirty="0" smtClean="0"/>
              <a:t>    turnover is </a:t>
            </a:r>
            <a:r>
              <a:rPr lang="en-US" sz="2000" dirty="0" smtClean="0">
                <a:solidFill>
                  <a:srgbClr val="FF0000"/>
                </a:solidFill>
              </a:rPr>
              <a:t>Rs 186075</a:t>
            </a:r>
            <a:endParaRPr lang="en-IN" sz="2000" dirty="0">
              <a:solidFill>
                <a:srgbClr val="FF0000"/>
              </a:solidFill>
            </a:endParaRPr>
          </a:p>
        </p:txBody>
      </p:sp>
      <p:pic>
        <p:nvPicPr>
          <p:cNvPr id="83970" name="Picture 2" descr="C:\Users\Admin\Desktop\walmart.jpg"/>
          <p:cNvPicPr>
            <a:picLocks noChangeAspect="1" noChangeArrowheads="1"/>
          </p:cNvPicPr>
          <p:nvPr/>
        </p:nvPicPr>
        <p:blipFill>
          <a:blip r:embed="rId3"/>
          <a:srcRect/>
          <a:stretch>
            <a:fillRect/>
          </a:stretch>
        </p:blipFill>
        <p:spPr bwMode="auto">
          <a:xfrm>
            <a:off x="7315232" y="4929206"/>
            <a:ext cx="1828800" cy="1143000"/>
          </a:xfrm>
          <a:prstGeom prst="rect">
            <a:avLst/>
          </a:prstGeom>
          <a:noFill/>
        </p:spPr>
      </p:pic>
      <p:pic>
        <p:nvPicPr>
          <p:cNvPr id="83971" name="Picture 3" descr="C:\Users\Admin\Desktop\walmart1.jpg"/>
          <p:cNvPicPr>
            <a:picLocks noChangeAspect="1" noChangeArrowheads="1"/>
          </p:cNvPicPr>
          <p:nvPr/>
        </p:nvPicPr>
        <p:blipFill>
          <a:blip r:embed="rId4"/>
          <a:srcRect/>
          <a:stretch>
            <a:fillRect/>
          </a:stretch>
        </p:blipFill>
        <p:spPr bwMode="auto">
          <a:xfrm>
            <a:off x="-32" y="4919681"/>
            <a:ext cx="1552575" cy="1152525"/>
          </a:xfrm>
          <a:prstGeom prst="rect">
            <a:avLst/>
          </a:prstGeom>
          <a:noFill/>
        </p:spPr>
      </p:pic>
      <p:pic>
        <p:nvPicPr>
          <p:cNvPr id="5121" name="Picture 1" descr="C:\Users\Admin\Desktop\download.jpg"/>
          <p:cNvPicPr>
            <a:picLocks noChangeAspect="1" noChangeArrowheads="1"/>
          </p:cNvPicPr>
          <p:nvPr/>
        </p:nvPicPr>
        <p:blipFill>
          <a:blip r:embed="rId5"/>
          <a:srcRect/>
          <a:stretch>
            <a:fillRect/>
          </a:stretch>
        </p:blipFill>
        <p:spPr bwMode="auto">
          <a:xfrm>
            <a:off x="7296182" y="-23"/>
            <a:ext cx="1847850" cy="1000132"/>
          </a:xfrm>
          <a:prstGeom prst="rect">
            <a:avLst/>
          </a:prstGeom>
          <a:noFill/>
        </p:spPr>
      </p:pic>
      <p:pic>
        <p:nvPicPr>
          <p:cNvPr id="5122" name="Picture 2" descr="C:\Users\Admin\Desktop\download (1).jpg"/>
          <p:cNvPicPr>
            <a:picLocks noChangeAspect="1" noChangeArrowheads="1"/>
          </p:cNvPicPr>
          <p:nvPr/>
        </p:nvPicPr>
        <p:blipFill>
          <a:blip r:embed="rId6"/>
          <a:srcRect/>
          <a:stretch>
            <a:fillRect/>
          </a:stretch>
        </p:blipFill>
        <p:spPr bwMode="auto">
          <a:xfrm>
            <a:off x="-32" y="-24"/>
            <a:ext cx="2000264" cy="100013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23</a:t>
            </a:fld>
            <a:endParaRPr lang="en-IN"/>
          </a:p>
        </p:txBody>
      </p:sp>
      <p:sp>
        <p:nvSpPr>
          <p:cNvPr id="3" name="Rectangle 2"/>
          <p:cNvSpPr/>
          <p:nvPr/>
        </p:nvSpPr>
        <p:spPr>
          <a:xfrm>
            <a:off x="0" y="1017331"/>
            <a:ext cx="9144000" cy="1138773"/>
          </a:xfrm>
          <a:prstGeom prst="rect">
            <a:avLst/>
          </a:prstGeom>
        </p:spPr>
        <p:txBody>
          <a:bodyPr wrap="square">
            <a:spAutoFit/>
          </a:bodyPr>
          <a:lstStyle/>
          <a:p>
            <a:pPr algn="ctr"/>
            <a:endParaRPr lang="en-US" sz="3200" dirty="0" smtClean="0"/>
          </a:p>
          <a:p>
            <a:endParaRPr lang="en-IN" sz="3600" dirty="0"/>
          </a:p>
        </p:txBody>
      </p:sp>
      <p:sp>
        <p:nvSpPr>
          <p:cNvPr id="4" name="Rectangle 3"/>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214290"/>
            <a:ext cx="9144000" cy="461665"/>
          </a:xfrm>
          <a:prstGeom prst="rect">
            <a:avLst/>
          </a:prstGeom>
          <a:noFill/>
        </p:spPr>
        <p:txBody>
          <a:bodyPr wrap="square" rtlCol="0">
            <a:spAutoFit/>
          </a:bodyPr>
          <a:lstStyle/>
          <a:p>
            <a:pPr algn="ctr"/>
            <a:r>
              <a:rPr lang="en-US" sz="2400" b="1" dirty="0" smtClean="0">
                <a:solidFill>
                  <a:schemeClr val="bg1"/>
                </a:solidFill>
              </a:rPr>
              <a:t>TOP 10 RETAILERS OF THE WORLD</a:t>
            </a:r>
            <a:endParaRPr lang="en-IN" sz="24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215082"/>
            <a:ext cx="9144000" cy="461665"/>
          </a:xfrm>
          <a:prstGeom prst="rect">
            <a:avLst/>
          </a:prstGeom>
          <a:noFill/>
        </p:spPr>
        <p:txBody>
          <a:bodyPr wrap="square" rtlCol="0">
            <a:spAutoFit/>
          </a:bodyPr>
          <a:lstStyle/>
          <a:p>
            <a:pPr algn="ctr"/>
            <a:r>
              <a:rPr lang="en-US" sz="2400" b="1" dirty="0" smtClean="0">
                <a:solidFill>
                  <a:schemeClr val="bg1"/>
                </a:solidFill>
              </a:rPr>
              <a:t>DOMINATED BY U.S.A</a:t>
            </a:r>
            <a:endParaRPr lang="en-IN" sz="2400" b="1" dirty="0">
              <a:solidFill>
                <a:schemeClr val="bg1"/>
              </a:solidFill>
            </a:endParaRPr>
          </a:p>
        </p:txBody>
      </p:sp>
      <p:sp>
        <p:nvSpPr>
          <p:cNvPr id="71682" name="AutoShape 2" descr="Image result for department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6" name="AutoShape 6"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88" name="AutoShape 8"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1690" name="AutoShape 10" descr="Image result for PICTURE OF RURAL STORES IN IN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2946" name="AutoShape 2"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82948" name="AutoShape 4" descr="Image result for images of kirana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21" name="TextBox 20"/>
          <p:cNvSpPr txBox="1"/>
          <p:nvPr/>
        </p:nvSpPr>
        <p:spPr>
          <a:xfrm>
            <a:off x="500034" y="1285860"/>
            <a:ext cx="7858180" cy="3693319"/>
          </a:xfrm>
          <a:prstGeom prst="rect">
            <a:avLst/>
          </a:prstGeom>
          <a:noFill/>
        </p:spPr>
        <p:txBody>
          <a:bodyPr wrap="square" rtlCol="0">
            <a:spAutoFit/>
          </a:bodyPr>
          <a:lstStyle/>
          <a:p>
            <a:r>
              <a:rPr lang="en-IN" b="1" dirty="0" smtClean="0"/>
              <a:t>The companies are ranked according to sales figures reported in financial statements for the most recent fiscal year end.</a:t>
            </a:r>
            <a:endParaRPr lang="en-IN" dirty="0" smtClean="0"/>
          </a:p>
          <a:p>
            <a:pPr lvl="0">
              <a:buFontTx/>
              <a:buChar char="-"/>
            </a:pPr>
            <a:r>
              <a:rPr lang="en-IN" dirty="0" smtClean="0"/>
              <a:t>  Wal-Mart Stores, Inc. </a:t>
            </a:r>
          </a:p>
          <a:p>
            <a:pPr lvl="0">
              <a:buFontTx/>
              <a:buChar char="-"/>
            </a:pPr>
            <a:r>
              <a:rPr lang="en-US" dirty="0" smtClean="0"/>
              <a:t>  </a:t>
            </a:r>
            <a:r>
              <a:rPr lang="en-IN" dirty="0" smtClean="0"/>
              <a:t>Costco Wholesale Corporation.</a:t>
            </a:r>
          </a:p>
          <a:p>
            <a:pPr lvl="0">
              <a:buFontTx/>
              <a:buChar char="-"/>
            </a:pPr>
            <a:r>
              <a:rPr lang="en-US" dirty="0" smtClean="0"/>
              <a:t>  </a:t>
            </a:r>
            <a:r>
              <a:rPr lang="en-IN" dirty="0" smtClean="0"/>
              <a:t>Kroger Company. </a:t>
            </a:r>
          </a:p>
          <a:p>
            <a:pPr lvl="0">
              <a:buFontTx/>
              <a:buChar char="-"/>
            </a:pPr>
            <a:r>
              <a:rPr lang="en-US" dirty="0" smtClean="0"/>
              <a:t>  </a:t>
            </a:r>
            <a:r>
              <a:rPr lang="en-IN" dirty="0" smtClean="0"/>
              <a:t>Walgreens Boots Alliance, Inc. </a:t>
            </a:r>
          </a:p>
          <a:p>
            <a:pPr lvl="0">
              <a:buFontTx/>
              <a:buChar char="-"/>
            </a:pPr>
            <a:r>
              <a:rPr lang="en-US" dirty="0" smtClean="0"/>
              <a:t>  </a:t>
            </a:r>
            <a:r>
              <a:rPr lang="en-IN" dirty="0" smtClean="0"/>
              <a:t>Tesco PLC. </a:t>
            </a:r>
          </a:p>
          <a:p>
            <a:pPr lvl="0">
              <a:buFontTx/>
              <a:buChar char="-"/>
            </a:pPr>
            <a:r>
              <a:rPr lang="en-US" dirty="0" smtClean="0"/>
              <a:t>  </a:t>
            </a:r>
            <a:r>
              <a:rPr lang="en-IN" dirty="0" smtClean="0"/>
              <a:t>Carrefour SA. </a:t>
            </a:r>
          </a:p>
          <a:p>
            <a:pPr lvl="0">
              <a:buFontTx/>
              <a:buChar char="-"/>
            </a:pPr>
            <a:r>
              <a:rPr lang="en-US" dirty="0" smtClean="0"/>
              <a:t>  </a:t>
            </a:r>
            <a:r>
              <a:rPr lang="en-IN" dirty="0" smtClean="0"/>
              <a:t>Amazon.com, Inc. </a:t>
            </a:r>
          </a:p>
          <a:p>
            <a:pPr lvl="0">
              <a:buFontTx/>
              <a:buChar char="-"/>
            </a:pPr>
            <a:r>
              <a:rPr lang="en-US" dirty="0" smtClean="0"/>
              <a:t>  </a:t>
            </a:r>
            <a:r>
              <a:rPr lang="en-IN" dirty="0" smtClean="0"/>
              <a:t>Metro Group AG.</a:t>
            </a:r>
          </a:p>
          <a:p>
            <a:pPr lvl="0">
              <a:buFontTx/>
              <a:buChar char="-"/>
            </a:pPr>
            <a:r>
              <a:rPr lang="en-US" dirty="0" smtClean="0"/>
              <a:t>  </a:t>
            </a:r>
            <a:r>
              <a:rPr lang="en-IN" dirty="0" smtClean="0"/>
              <a:t>The  Home Depot, Inc</a:t>
            </a:r>
          </a:p>
          <a:p>
            <a:pPr lvl="0">
              <a:buFontTx/>
              <a:buChar char="-"/>
            </a:pPr>
            <a:r>
              <a:rPr lang="en-US" dirty="0" smtClean="0"/>
              <a:t>  </a:t>
            </a:r>
            <a:r>
              <a:rPr lang="en-IN" dirty="0" smtClean="0"/>
              <a:t>The target Corporation</a:t>
            </a:r>
          </a:p>
          <a:p>
            <a:endParaRPr lang="en-IN" dirty="0"/>
          </a:p>
        </p:txBody>
      </p:sp>
      <p:pic>
        <p:nvPicPr>
          <p:cNvPr id="147458" name="Picture 2" descr="C:\Users\Admin\Desktop\images.jpg"/>
          <p:cNvPicPr>
            <a:picLocks noChangeAspect="1" noChangeArrowheads="1"/>
          </p:cNvPicPr>
          <p:nvPr/>
        </p:nvPicPr>
        <p:blipFill>
          <a:blip r:embed="rId3"/>
          <a:srcRect/>
          <a:stretch>
            <a:fillRect/>
          </a:stretch>
        </p:blipFill>
        <p:spPr bwMode="auto">
          <a:xfrm>
            <a:off x="-31" y="-24"/>
            <a:ext cx="2286016" cy="1000132"/>
          </a:xfrm>
          <a:prstGeom prst="rect">
            <a:avLst/>
          </a:prstGeom>
          <a:noFill/>
        </p:spPr>
      </p:pic>
      <p:pic>
        <p:nvPicPr>
          <p:cNvPr id="147459" name="Picture 3" descr="C:\Users\Admin\Desktop\2W2.jpg"/>
          <p:cNvPicPr>
            <a:picLocks noChangeAspect="1" noChangeArrowheads="1"/>
          </p:cNvPicPr>
          <p:nvPr/>
        </p:nvPicPr>
        <p:blipFill>
          <a:blip r:embed="rId4"/>
          <a:srcRect/>
          <a:stretch>
            <a:fillRect/>
          </a:stretch>
        </p:blipFill>
        <p:spPr bwMode="auto">
          <a:xfrm>
            <a:off x="7215206" y="-23"/>
            <a:ext cx="1928826" cy="1000132"/>
          </a:xfrm>
          <a:prstGeom prst="rect">
            <a:avLst/>
          </a:prstGeom>
          <a:noFill/>
        </p:spPr>
      </p:pic>
      <p:pic>
        <p:nvPicPr>
          <p:cNvPr id="147460" name="Picture 4" descr="C:\Users\Admin\Desktop\CARREFOUR.jpg"/>
          <p:cNvPicPr>
            <a:picLocks noChangeAspect="1" noChangeArrowheads="1"/>
          </p:cNvPicPr>
          <p:nvPr/>
        </p:nvPicPr>
        <p:blipFill>
          <a:blip r:embed="rId5"/>
          <a:srcRect/>
          <a:stretch>
            <a:fillRect/>
          </a:stretch>
        </p:blipFill>
        <p:spPr bwMode="auto">
          <a:xfrm>
            <a:off x="7429532" y="4919681"/>
            <a:ext cx="1714500" cy="1152525"/>
          </a:xfrm>
          <a:prstGeom prst="rect">
            <a:avLst/>
          </a:prstGeom>
          <a:noFill/>
        </p:spPr>
      </p:pic>
      <p:pic>
        <p:nvPicPr>
          <p:cNvPr id="147461" name="Picture 5" descr="C:\Users\Admin\Desktop\TESCO.jpg"/>
          <p:cNvPicPr>
            <a:picLocks noChangeAspect="1" noChangeArrowheads="1"/>
          </p:cNvPicPr>
          <p:nvPr/>
        </p:nvPicPr>
        <p:blipFill>
          <a:blip r:embed="rId6"/>
          <a:srcRect/>
          <a:stretch>
            <a:fillRect/>
          </a:stretch>
        </p:blipFill>
        <p:spPr bwMode="auto">
          <a:xfrm>
            <a:off x="-32" y="4929206"/>
            <a:ext cx="1524000" cy="1143000"/>
          </a:xfrm>
          <a:prstGeom prst="rect">
            <a:avLst/>
          </a:prstGeom>
          <a:noFill/>
        </p:spPr>
      </p:pic>
      <p:pic>
        <p:nvPicPr>
          <p:cNvPr id="147462" name="Picture 6" descr="C:\Users\Admin\Desktop\AMAZON.jpg"/>
          <p:cNvPicPr>
            <a:picLocks noChangeAspect="1" noChangeArrowheads="1"/>
          </p:cNvPicPr>
          <p:nvPr/>
        </p:nvPicPr>
        <p:blipFill>
          <a:blip r:embed="rId7"/>
          <a:srcRect/>
          <a:stretch>
            <a:fillRect/>
          </a:stretch>
        </p:blipFill>
        <p:spPr bwMode="auto">
          <a:xfrm>
            <a:off x="3805238" y="4919681"/>
            <a:ext cx="1533525" cy="115252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52FAA9D-3379-4BF4-9950-A88E7AB19C0D}" type="slidenum">
              <a:rPr lang="en-IN" smtClean="0"/>
              <a:pPr/>
              <a:t>24</a:t>
            </a:fld>
            <a:endParaRPr lang="en-IN"/>
          </a:p>
        </p:txBody>
      </p:sp>
      <p:sp>
        <p:nvSpPr>
          <p:cNvPr id="5" name="Rectangle 4"/>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0" y="71414"/>
            <a:ext cx="9144000" cy="584775"/>
          </a:xfrm>
          <a:prstGeom prst="rect">
            <a:avLst/>
          </a:prstGeom>
          <a:noFill/>
        </p:spPr>
        <p:txBody>
          <a:bodyPr wrap="square" rtlCol="0">
            <a:spAutoFit/>
          </a:bodyPr>
          <a:lstStyle/>
          <a:p>
            <a:pPr algn="ctr"/>
            <a:r>
              <a:rPr lang="en-US" sz="3200" b="1" dirty="0" smtClean="0">
                <a:solidFill>
                  <a:schemeClr val="bg1"/>
                </a:solidFill>
              </a:rPr>
              <a:t>RURAL RETAIL BUSINESS OVERVIEW</a:t>
            </a:r>
            <a:endParaRPr lang="en-IN" sz="3200" b="1" dirty="0">
              <a:solidFill>
                <a:schemeClr val="bg1"/>
              </a:solidFill>
            </a:endParaRPr>
          </a:p>
        </p:txBody>
      </p:sp>
      <p:sp>
        <p:nvSpPr>
          <p:cNvPr id="8" name="TextBox 7"/>
          <p:cNvSpPr txBox="1"/>
          <p:nvPr/>
        </p:nvSpPr>
        <p:spPr>
          <a:xfrm>
            <a:off x="714348" y="2500306"/>
            <a:ext cx="7643866" cy="2308324"/>
          </a:xfrm>
          <a:prstGeom prst="rect">
            <a:avLst/>
          </a:prstGeom>
          <a:noFill/>
        </p:spPr>
        <p:txBody>
          <a:bodyPr wrap="square" rtlCol="0">
            <a:spAutoFit/>
          </a:bodyPr>
          <a:lstStyle/>
          <a:p>
            <a:pPr>
              <a:buFont typeface="Wingdings" pitchFamily="2" charset="2"/>
              <a:buChar char="§"/>
            </a:pPr>
            <a:r>
              <a:rPr lang="en-US" sz="2400" dirty="0" smtClean="0"/>
              <a:t>  Rural India consists of 720 million consumers across </a:t>
            </a:r>
          </a:p>
          <a:p>
            <a:r>
              <a:rPr lang="en-US" sz="2400" dirty="0" smtClean="0"/>
              <a:t>    627,000 villages</a:t>
            </a:r>
          </a:p>
          <a:p>
            <a:pPr>
              <a:buFont typeface="Wingdings" pitchFamily="2" charset="2"/>
              <a:buChar char="§"/>
            </a:pPr>
            <a:endParaRPr lang="en-US" sz="2400" dirty="0" smtClean="0"/>
          </a:p>
          <a:p>
            <a:pPr>
              <a:buFont typeface="Wingdings" pitchFamily="2" charset="2"/>
              <a:buChar char="§"/>
            </a:pPr>
            <a:r>
              <a:rPr lang="en-US" sz="2400" dirty="0" smtClean="0"/>
              <a:t>  17% of these villages account for 50% of the rural </a:t>
            </a:r>
          </a:p>
          <a:p>
            <a:r>
              <a:rPr lang="en-US" sz="2400" dirty="0" smtClean="0"/>
              <a:t>     population and 60% of the rural wealth, implying </a:t>
            </a:r>
          </a:p>
          <a:p>
            <a:r>
              <a:rPr lang="en-US" sz="2400" dirty="0" smtClean="0"/>
              <a:t>     50% of the rural opportunity exists in 100,000+ villages</a:t>
            </a:r>
            <a:endParaRPr lang="en-IN" sz="2400" dirty="0"/>
          </a:p>
        </p:txBody>
      </p:sp>
      <p:sp>
        <p:nvSpPr>
          <p:cNvPr id="9" name="Rectangle 8"/>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p:cNvSpPr txBox="1"/>
          <p:nvPr/>
        </p:nvSpPr>
        <p:spPr>
          <a:xfrm>
            <a:off x="0" y="6202940"/>
            <a:ext cx="9144000" cy="400110"/>
          </a:xfrm>
          <a:prstGeom prst="rect">
            <a:avLst/>
          </a:prstGeom>
          <a:noFill/>
        </p:spPr>
        <p:txBody>
          <a:bodyPr wrap="square" rtlCol="0">
            <a:spAutoFit/>
          </a:bodyPr>
          <a:lstStyle/>
          <a:p>
            <a:pPr algn="ctr"/>
            <a:r>
              <a:rPr lang="en-US" sz="2000" b="1" dirty="0" smtClean="0">
                <a:solidFill>
                  <a:schemeClr val="bg1"/>
                </a:solidFill>
              </a:rPr>
              <a:t>THERE IS NEED TO CONNECT WITH LAST MILE MARKETS &amp; CONSUMERS  </a:t>
            </a:r>
            <a:endParaRPr lang="en-IN" sz="2000" b="1" dirty="0">
              <a:solidFill>
                <a:schemeClr val="bg1"/>
              </a:solidFill>
            </a:endParaRPr>
          </a:p>
        </p:txBody>
      </p:sp>
      <p:pic>
        <p:nvPicPr>
          <p:cNvPr id="34817" name="Picture 1" descr="C:\Users\Admin\Desktop\rural stores.jpg"/>
          <p:cNvPicPr>
            <a:picLocks noChangeAspect="1" noChangeArrowheads="1"/>
          </p:cNvPicPr>
          <p:nvPr/>
        </p:nvPicPr>
        <p:blipFill>
          <a:blip r:embed="rId3"/>
          <a:srcRect/>
          <a:stretch>
            <a:fillRect/>
          </a:stretch>
        </p:blipFill>
        <p:spPr bwMode="auto">
          <a:xfrm>
            <a:off x="-32" y="785794"/>
            <a:ext cx="3214710" cy="1071570"/>
          </a:xfrm>
          <a:prstGeom prst="rect">
            <a:avLst/>
          </a:prstGeom>
          <a:noFill/>
        </p:spPr>
      </p:pic>
      <p:pic>
        <p:nvPicPr>
          <p:cNvPr id="3073" name="Picture 1" descr="C:\Users\Admin\Desktop\download (2).jpg"/>
          <p:cNvPicPr>
            <a:picLocks noChangeAspect="1" noChangeArrowheads="1"/>
          </p:cNvPicPr>
          <p:nvPr/>
        </p:nvPicPr>
        <p:blipFill>
          <a:blip r:embed="rId4"/>
          <a:srcRect/>
          <a:stretch>
            <a:fillRect/>
          </a:stretch>
        </p:blipFill>
        <p:spPr bwMode="auto">
          <a:xfrm>
            <a:off x="7715272" y="-24"/>
            <a:ext cx="1428760" cy="785818"/>
          </a:xfrm>
          <a:prstGeom prst="rect">
            <a:avLst/>
          </a:prstGeom>
          <a:noFill/>
        </p:spPr>
      </p:pic>
      <p:pic>
        <p:nvPicPr>
          <p:cNvPr id="3074" name="Picture 2" descr="C:\Users\Admin\Desktop\download (3).jpg"/>
          <p:cNvPicPr>
            <a:picLocks noChangeAspect="1" noChangeArrowheads="1"/>
          </p:cNvPicPr>
          <p:nvPr/>
        </p:nvPicPr>
        <p:blipFill>
          <a:blip r:embed="rId5"/>
          <a:srcRect/>
          <a:stretch>
            <a:fillRect/>
          </a:stretch>
        </p:blipFill>
        <p:spPr bwMode="auto">
          <a:xfrm>
            <a:off x="6772307" y="4681553"/>
            <a:ext cx="2371725" cy="139065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5666" name="Object 2"/>
          <p:cNvGraphicFramePr>
            <a:graphicFrameLocks noChangeAspect="1"/>
          </p:cNvGraphicFramePr>
          <p:nvPr/>
        </p:nvGraphicFramePr>
        <p:xfrm>
          <a:off x="571472" y="1357298"/>
          <a:ext cx="7929618" cy="4448176"/>
        </p:xfrm>
        <a:graphic>
          <a:graphicData uri="http://schemas.openxmlformats.org/presentationml/2006/ole">
            <p:oleObj spid="_x0000_s1026" name="Chart" r:id="rId3" imgW="3057390" imgH="1628775" progId="Excel.Sheet.8">
              <p:embed/>
            </p:oleObj>
          </a:graphicData>
        </a:graphic>
      </p:graphicFrame>
      <p:sp>
        <p:nvSpPr>
          <p:cNvPr id="4" name="Slide Number Placeholder 3"/>
          <p:cNvSpPr>
            <a:spLocks noGrp="1"/>
          </p:cNvSpPr>
          <p:nvPr>
            <p:ph type="sldNum" sz="quarter" idx="12"/>
          </p:nvPr>
        </p:nvSpPr>
        <p:spPr/>
        <p:txBody>
          <a:bodyPr/>
          <a:lstStyle/>
          <a:p>
            <a:fld id="{C52FAA9D-3379-4BF4-9950-A88E7AB19C0D}" type="slidenum">
              <a:rPr lang="en-IN" smtClean="0"/>
              <a:pPr/>
              <a:t>25</a:t>
            </a:fld>
            <a:endParaRPr lang="en-IN"/>
          </a:p>
        </p:txBody>
      </p:sp>
      <p:sp>
        <p:nvSpPr>
          <p:cNvPr id="5" name="Rectangle 4"/>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0" y="0"/>
            <a:ext cx="9144000" cy="461665"/>
          </a:xfrm>
          <a:prstGeom prst="rect">
            <a:avLst/>
          </a:prstGeom>
          <a:noFill/>
        </p:spPr>
        <p:txBody>
          <a:bodyPr wrap="square" rtlCol="0">
            <a:spAutoFit/>
          </a:bodyPr>
          <a:lstStyle/>
          <a:p>
            <a:pPr algn="ctr"/>
            <a:r>
              <a:rPr lang="en-US" sz="2400" b="1" dirty="0" smtClean="0">
                <a:solidFill>
                  <a:schemeClr val="bg1"/>
                </a:solidFill>
              </a:rPr>
              <a:t>IMRB SURVEY—MAIN FINDINGS</a:t>
            </a:r>
            <a:endParaRPr lang="en-IN" sz="2400" b="1" dirty="0">
              <a:solidFill>
                <a:schemeClr val="bg1"/>
              </a:solidFill>
            </a:endParaRPr>
          </a:p>
        </p:txBody>
      </p:sp>
      <p:sp>
        <p:nvSpPr>
          <p:cNvPr id="7" name="Rectangle 6"/>
          <p:cNvSpPr/>
          <p:nvPr/>
        </p:nvSpPr>
        <p:spPr>
          <a:xfrm>
            <a:off x="0" y="6215082"/>
            <a:ext cx="9144000" cy="64291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0" y="6357958"/>
            <a:ext cx="9144000" cy="461665"/>
          </a:xfrm>
          <a:prstGeom prst="rect">
            <a:avLst/>
          </a:prstGeom>
          <a:noFill/>
        </p:spPr>
        <p:txBody>
          <a:bodyPr wrap="square" rtlCol="0">
            <a:spAutoFit/>
          </a:bodyPr>
          <a:lstStyle/>
          <a:p>
            <a:pPr algn="ctr"/>
            <a:r>
              <a:rPr lang="en-US" sz="2400" b="1" dirty="0" smtClean="0">
                <a:solidFill>
                  <a:schemeClr val="bg1"/>
                </a:solidFill>
              </a:rPr>
              <a:t>75% OF WHAT THE FARMER REVENUES IS REDEPLOYED IN FARMING</a:t>
            </a:r>
            <a:endParaRPr lang="en-IN" sz="2400" b="1" dirty="0">
              <a:solidFill>
                <a:schemeClr val="bg1"/>
              </a:solidFill>
            </a:endParaRPr>
          </a:p>
        </p:txBody>
      </p:sp>
      <p:pic>
        <p:nvPicPr>
          <p:cNvPr id="1027" name="Picture 3" descr="C:\Users\Admin\Desktop\RURAL.jpg"/>
          <p:cNvPicPr>
            <a:picLocks noChangeAspect="1" noChangeArrowheads="1"/>
          </p:cNvPicPr>
          <p:nvPr/>
        </p:nvPicPr>
        <p:blipFill>
          <a:blip r:embed="rId4"/>
          <a:srcRect/>
          <a:stretch>
            <a:fillRect/>
          </a:stretch>
        </p:blipFill>
        <p:spPr bwMode="auto">
          <a:xfrm>
            <a:off x="-31" y="-24"/>
            <a:ext cx="1928826" cy="1000132"/>
          </a:xfrm>
          <a:prstGeom prst="rect">
            <a:avLst/>
          </a:prstGeom>
          <a:noFill/>
        </p:spPr>
      </p:pic>
      <p:pic>
        <p:nvPicPr>
          <p:cNvPr id="1028" name="Picture 4" descr="C:\Users\Admin\Desktop\RURAL1.jpg"/>
          <p:cNvPicPr>
            <a:picLocks noChangeAspect="1" noChangeArrowheads="1"/>
          </p:cNvPicPr>
          <p:nvPr/>
        </p:nvPicPr>
        <p:blipFill>
          <a:blip r:embed="rId5"/>
          <a:srcRect/>
          <a:stretch>
            <a:fillRect/>
          </a:stretch>
        </p:blipFill>
        <p:spPr bwMode="auto">
          <a:xfrm>
            <a:off x="7143768" y="-24"/>
            <a:ext cx="2000264" cy="1000132"/>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795704" y="714356"/>
            <a:ext cx="7033846" cy="5181600"/>
            <a:chOff x="528" y="384"/>
            <a:chExt cx="4800" cy="3264"/>
          </a:xfrm>
        </p:grpSpPr>
        <p:sp>
          <p:nvSpPr>
            <p:cNvPr id="630788" name="AutoShape 4"/>
            <p:cNvSpPr>
              <a:spLocks noChangeArrowheads="1"/>
            </p:cNvSpPr>
            <p:nvPr/>
          </p:nvSpPr>
          <p:spPr bwMode="auto">
            <a:xfrm>
              <a:off x="864" y="768"/>
              <a:ext cx="4464" cy="2880"/>
            </a:xfrm>
            <a:prstGeom prst="triangle">
              <a:avLst>
                <a:gd name="adj" fmla="val 50000"/>
              </a:avLst>
            </a:prstGeom>
            <a:gradFill rotWithShape="0">
              <a:gsLst>
                <a:gs pos="0">
                  <a:srgbClr val="FBEAC7"/>
                </a:gs>
                <a:gs pos="17999">
                  <a:srgbClr val="FEE7F2"/>
                </a:gs>
                <a:gs pos="36000">
                  <a:srgbClr val="FAC77D"/>
                </a:gs>
                <a:gs pos="61000">
                  <a:srgbClr val="FBA97D"/>
                </a:gs>
                <a:gs pos="82001">
                  <a:srgbClr val="FBD49C"/>
                </a:gs>
                <a:gs pos="100000">
                  <a:srgbClr val="FEE7F2"/>
                </a:gs>
              </a:gsLst>
              <a:path path="shape">
                <a:fillToRect l="50000" t="50000" r="50000" b="50000"/>
              </a:path>
            </a:gradFill>
            <a:ln w="25400">
              <a:solidFill>
                <a:srgbClr val="FF0000"/>
              </a:solidFill>
              <a:miter lim="800000"/>
              <a:headEnd type="none" w="lg" len="med"/>
              <a:tailEnd/>
            </a:ln>
            <a:effectLst/>
          </p:spPr>
          <p:txBody>
            <a:bodyPr wrap="none" lIns="72000" tIns="44450" rIns="72000" bIns="44450" anchor="ctr"/>
            <a:lstStyle/>
            <a:p>
              <a:endParaRPr lang="en-US">
                <a:effectLst>
                  <a:outerShdw blurRad="38100" dist="38100" dir="2700000" algn="tl">
                    <a:srgbClr val="000000"/>
                  </a:outerShdw>
                </a:effectLst>
              </a:endParaRPr>
            </a:p>
          </p:txBody>
        </p:sp>
        <p:sp>
          <p:nvSpPr>
            <p:cNvPr id="630789" name="AutoShape 5"/>
            <p:cNvSpPr>
              <a:spLocks noChangeArrowheads="1"/>
            </p:cNvSpPr>
            <p:nvPr/>
          </p:nvSpPr>
          <p:spPr bwMode="auto">
            <a:xfrm>
              <a:off x="2352" y="384"/>
              <a:ext cx="1488" cy="864"/>
            </a:xfrm>
            <a:prstGeom prst="irregularSeal1">
              <a:avLst/>
            </a:prstGeom>
            <a:gradFill rotWithShape="0">
              <a:gsLst>
                <a:gs pos="0">
                  <a:srgbClr val="DDEBCF"/>
                </a:gs>
                <a:gs pos="50000">
                  <a:srgbClr val="9CB86E"/>
                </a:gs>
                <a:gs pos="100000">
                  <a:srgbClr val="156B13"/>
                </a:gs>
              </a:gsLst>
              <a:path path="shape">
                <a:fillToRect l="50000" t="50000" r="50000" b="50000"/>
              </a:path>
            </a:gradFill>
            <a:ln w="12700">
              <a:solidFill>
                <a:schemeClr val="tx2"/>
              </a:solidFill>
              <a:miter lim="800000"/>
              <a:headEnd type="none" w="lg" len="med"/>
              <a:tailEnd/>
            </a:ln>
            <a:effectLst/>
          </p:spPr>
          <p:txBody>
            <a:bodyPr wrap="none" lIns="72000" tIns="44450" rIns="72000" bIns="44450" anchor="ctr"/>
            <a:lstStyle/>
            <a:p>
              <a:r>
                <a:rPr lang="en-US" dirty="0" smtClean="0">
                  <a:solidFill>
                    <a:srgbClr val="000000"/>
                  </a:solidFill>
                  <a:effectLst>
                    <a:outerShdw blurRad="38100" dist="38100" dir="2700000" algn="tl">
                      <a:srgbClr val="FFFFFF"/>
                    </a:outerShdw>
                  </a:effectLst>
                </a:rPr>
                <a:t>    VALUE</a:t>
              </a:r>
              <a:endParaRPr lang="en-US" dirty="0">
                <a:solidFill>
                  <a:srgbClr val="000000"/>
                </a:solidFill>
                <a:effectLst>
                  <a:outerShdw blurRad="38100" dist="38100" dir="2700000" algn="tl">
                    <a:srgbClr val="FFFFFF"/>
                  </a:outerShdw>
                </a:effectLst>
              </a:endParaRPr>
            </a:p>
          </p:txBody>
        </p:sp>
        <p:sp>
          <p:nvSpPr>
            <p:cNvPr id="630790" name="Line 6"/>
            <p:cNvSpPr>
              <a:spLocks noChangeShapeType="1"/>
            </p:cNvSpPr>
            <p:nvPr/>
          </p:nvSpPr>
          <p:spPr bwMode="auto">
            <a:xfrm>
              <a:off x="1296" y="3120"/>
              <a:ext cx="3648" cy="0"/>
            </a:xfrm>
            <a:prstGeom prst="line">
              <a:avLst/>
            </a:prstGeom>
            <a:noFill/>
            <a:ln w="25400">
              <a:solidFill>
                <a:srgbClr val="FF0000"/>
              </a:solidFill>
              <a:round/>
              <a:headEnd type="none" w="lg" len="med"/>
              <a:tailEnd/>
            </a:ln>
            <a:effectLst/>
          </p:spPr>
          <p:txBody>
            <a:bodyPr lIns="72000" tIns="44450" rIns="72000" bIns="44450" anchor="ctr" anchorCtr="1"/>
            <a:lstStyle/>
            <a:p>
              <a:endParaRPr lang="en-IN"/>
            </a:p>
          </p:txBody>
        </p:sp>
        <p:sp>
          <p:nvSpPr>
            <p:cNvPr id="630791" name="Line 7"/>
            <p:cNvSpPr>
              <a:spLocks noChangeShapeType="1"/>
            </p:cNvSpPr>
            <p:nvPr/>
          </p:nvSpPr>
          <p:spPr bwMode="auto">
            <a:xfrm>
              <a:off x="1680" y="2592"/>
              <a:ext cx="2832" cy="0"/>
            </a:xfrm>
            <a:prstGeom prst="line">
              <a:avLst/>
            </a:prstGeom>
            <a:noFill/>
            <a:ln w="25400">
              <a:solidFill>
                <a:srgbClr val="FF0000"/>
              </a:solidFill>
              <a:round/>
              <a:headEnd type="none" w="lg" len="med"/>
              <a:tailEnd/>
            </a:ln>
            <a:effectLst/>
          </p:spPr>
          <p:txBody>
            <a:bodyPr lIns="72000" tIns="44450" rIns="72000" bIns="44450" anchor="ctr" anchorCtr="1"/>
            <a:lstStyle/>
            <a:p>
              <a:endParaRPr lang="en-IN"/>
            </a:p>
          </p:txBody>
        </p:sp>
        <p:sp>
          <p:nvSpPr>
            <p:cNvPr id="630792" name="Line 8"/>
            <p:cNvSpPr>
              <a:spLocks noChangeShapeType="1"/>
            </p:cNvSpPr>
            <p:nvPr/>
          </p:nvSpPr>
          <p:spPr bwMode="auto">
            <a:xfrm>
              <a:off x="2112" y="2064"/>
              <a:ext cx="1968" cy="0"/>
            </a:xfrm>
            <a:prstGeom prst="line">
              <a:avLst/>
            </a:prstGeom>
            <a:noFill/>
            <a:ln w="25400">
              <a:solidFill>
                <a:srgbClr val="FF0000"/>
              </a:solidFill>
              <a:round/>
              <a:headEnd type="none" w="lg" len="med"/>
              <a:tailEnd/>
            </a:ln>
            <a:effectLst/>
          </p:spPr>
          <p:txBody>
            <a:bodyPr lIns="72000" tIns="44450" rIns="72000" bIns="44450" anchor="ctr" anchorCtr="1"/>
            <a:lstStyle/>
            <a:p>
              <a:endParaRPr lang="en-IN"/>
            </a:p>
          </p:txBody>
        </p:sp>
        <p:sp>
          <p:nvSpPr>
            <p:cNvPr id="630793" name="Line 9"/>
            <p:cNvSpPr>
              <a:spLocks noChangeShapeType="1"/>
            </p:cNvSpPr>
            <p:nvPr/>
          </p:nvSpPr>
          <p:spPr bwMode="auto">
            <a:xfrm>
              <a:off x="2530" y="1584"/>
              <a:ext cx="1214" cy="0"/>
            </a:xfrm>
            <a:prstGeom prst="line">
              <a:avLst/>
            </a:prstGeom>
            <a:noFill/>
            <a:ln w="25400">
              <a:solidFill>
                <a:srgbClr val="FF0000"/>
              </a:solidFill>
              <a:round/>
              <a:headEnd type="none" w="lg" len="med"/>
              <a:tailEnd/>
            </a:ln>
            <a:effectLst/>
          </p:spPr>
          <p:txBody>
            <a:bodyPr lIns="72000" tIns="44450" rIns="72000" bIns="44450" anchor="ctr" anchorCtr="1"/>
            <a:lstStyle/>
            <a:p>
              <a:endParaRPr lang="en-IN"/>
            </a:p>
          </p:txBody>
        </p:sp>
        <p:sp>
          <p:nvSpPr>
            <p:cNvPr id="630794" name="Text Box 10"/>
            <p:cNvSpPr txBox="1">
              <a:spLocks noChangeArrowheads="1"/>
            </p:cNvSpPr>
            <p:nvPr/>
          </p:nvSpPr>
          <p:spPr bwMode="auto">
            <a:xfrm>
              <a:off x="2688" y="1728"/>
              <a:ext cx="912" cy="229"/>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a:solidFill>
                    <a:srgbClr val="000000"/>
                  </a:solidFill>
                  <a:effectLst>
                    <a:outerShdw blurRad="38100" dist="38100" dir="2700000" algn="tl">
                      <a:srgbClr val="FFFFFF"/>
                    </a:outerShdw>
                  </a:effectLst>
                </a:rPr>
                <a:t>Price</a:t>
              </a:r>
            </a:p>
          </p:txBody>
        </p:sp>
        <p:sp>
          <p:nvSpPr>
            <p:cNvPr id="630795" name="Text Box 11"/>
            <p:cNvSpPr txBox="1">
              <a:spLocks noChangeArrowheads="1"/>
            </p:cNvSpPr>
            <p:nvPr/>
          </p:nvSpPr>
          <p:spPr bwMode="auto">
            <a:xfrm>
              <a:off x="2256" y="2208"/>
              <a:ext cx="1728" cy="229"/>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a:solidFill>
                    <a:srgbClr val="000000"/>
                  </a:solidFill>
                  <a:effectLst>
                    <a:outerShdw blurRad="38100" dist="38100" dir="2700000" algn="tl">
                      <a:srgbClr val="FFFFFF"/>
                    </a:outerShdw>
                  </a:effectLst>
                </a:rPr>
                <a:t>Quality / Price</a:t>
              </a:r>
            </a:p>
          </p:txBody>
        </p:sp>
        <p:sp>
          <p:nvSpPr>
            <p:cNvPr id="630796" name="Text Box 12"/>
            <p:cNvSpPr txBox="1">
              <a:spLocks noChangeArrowheads="1"/>
            </p:cNvSpPr>
            <p:nvPr/>
          </p:nvSpPr>
          <p:spPr bwMode="auto">
            <a:xfrm>
              <a:off x="1968" y="2736"/>
              <a:ext cx="2448" cy="229"/>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a:solidFill>
                    <a:srgbClr val="000000"/>
                  </a:solidFill>
                  <a:effectLst>
                    <a:outerShdw blurRad="38100" dist="38100" dir="2700000" algn="tl">
                      <a:srgbClr val="FFFFFF"/>
                    </a:outerShdw>
                  </a:effectLst>
                </a:rPr>
                <a:t>Quality + Enjoyment / Price + Time</a:t>
              </a:r>
            </a:p>
          </p:txBody>
        </p:sp>
        <p:sp>
          <p:nvSpPr>
            <p:cNvPr id="630797" name="Text Box 13"/>
            <p:cNvSpPr txBox="1">
              <a:spLocks noChangeArrowheads="1"/>
            </p:cNvSpPr>
            <p:nvPr/>
          </p:nvSpPr>
          <p:spPr bwMode="auto">
            <a:xfrm>
              <a:off x="1296" y="3216"/>
              <a:ext cx="3648" cy="210"/>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sz="1600">
                  <a:solidFill>
                    <a:srgbClr val="000000"/>
                  </a:solidFill>
                  <a:effectLst>
                    <a:outerShdw blurRad="38100" dist="38100" dir="2700000" algn="tl">
                      <a:srgbClr val="FFFFFF"/>
                    </a:outerShdw>
                  </a:effectLst>
                </a:rPr>
                <a:t>Quality + Enjoyment + Entertainment / Price + Time + Energy</a:t>
              </a:r>
            </a:p>
          </p:txBody>
        </p:sp>
        <p:sp>
          <p:nvSpPr>
            <p:cNvPr id="630798" name="Text Box 14"/>
            <p:cNvSpPr txBox="1">
              <a:spLocks noChangeArrowheads="1"/>
            </p:cNvSpPr>
            <p:nvPr/>
          </p:nvSpPr>
          <p:spPr bwMode="auto">
            <a:xfrm>
              <a:off x="1584" y="1680"/>
              <a:ext cx="576" cy="210"/>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sz="1600">
                  <a:effectLst>
                    <a:outerShdw blurRad="38100" dist="38100" dir="2700000" algn="tl">
                      <a:srgbClr val="000000"/>
                    </a:outerShdw>
                  </a:effectLst>
                </a:rPr>
                <a:t>Pre-’80s</a:t>
              </a:r>
            </a:p>
          </p:txBody>
        </p:sp>
        <p:sp>
          <p:nvSpPr>
            <p:cNvPr id="630799" name="Text Box 15"/>
            <p:cNvSpPr txBox="1">
              <a:spLocks noChangeArrowheads="1"/>
            </p:cNvSpPr>
            <p:nvPr/>
          </p:nvSpPr>
          <p:spPr bwMode="auto">
            <a:xfrm>
              <a:off x="1248" y="2238"/>
              <a:ext cx="624" cy="210"/>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sz="1600">
                  <a:effectLst>
                    <a:outerShdw blurRad="38100" dist="38100" dir="2700000" algn="tl">
                      <a:srgbClr val="000000"/>
                    </a:outerShdw>
                  </a:effectLst>
                </a:rPr>
                <a:t>Mid-’80s</a:t>
              </a:r>
            </a:p>
          </p:txBody>
        </p:sp>
        <p:sp>
          <p:nvSpPr>
            <p:cNvPr id="630800" name="Text Box 16"/>
            <p:cNvSpPr txBox="1">
              <a:spLocks noChangeArrowheads="1"/>
            </p:cNvSpPr>
            <p:nvPr/>
          </p:nvSpPr>
          <p:spPr bwMode="auto">
            <a:xfrm>
              <a:off x="864" y="2718"/>
              <a:ext cx="576" cy="210"/>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sz="1600">
                  <a:effectLst>
                    <a:outerShdw blurRad="38100" dist="38100" dir="2700000" algn="tl">
                      <a:srgbClr val="000000"/>
                    </a:outerShdw>
                  </a:effectLst>
                </a:rPr>
                <a:t>1990s</a:t>
              </a:r>
            </a:p>
          </p:txBody>
        </p:sp>
        <p:sp>
          <p:nvSpPr>
            <p:cNvPr id="630801" name="Text Box 17"/>
            <p:cNvSpPr txBox="1">
              <a:spLocks noChangeArrowheads="1"/>
            </p:cNvSpPr>
            <p:nvPr/>
          </p:nvSpPr>
          <p:spPr bwMode="auto">
            <a:xfrm>
              <a:off x="528" y="3216"/>
              <a:ext cx="576" cy="210"/>
            </a:xfrm>
            <a:prstGeom prst="rect">
              <a:avLst/>
            </a:prstGeom>
            <a:noFill/>
            <a:ln w="12700">
              <a:noFill/>
              <a:miter lim="800000"/>
              <a:headEnd type="none" w="lg" len="med"/>
              <a:tailEnd/>
            </a:ln>
            <a:effectLst/>
          </p:spPr>
          <p:txBody>
            <a:bodyPr lIns="72000" tIns="44450" rIns="72000" bIns="44450" anchorCtr="1">
              <a:spAutoFit/>
            </a:bodyPr>
            <a:lstStyle/>
            <a:p>
              <a:pPr>
                <a:spcBef>
                  <a:spcPct val="50000"/>
                </a:spcBef>
              </a:pPr>
              <a:r>
                <a:rPr lang="en-US" sz="1600">
                  <a:effectLst>
                    <a:outerShdw blurRad="38100" dist="38100" dir="2700000" algn="tl">
                      <a:srgbClr val="000000"/>
                    </a:outerShdw>
                  </a:effectLst>
                </a:rPr>
                <a:t>2000s</a:t>
              </a:r>
            </a:p>
          </p:txBody>
        </p:sp>
      </p:grpSp>
      <p:sp>
        <p:nvSpPr>
          <p:cNvPr id="18" name="Slide Number Placeholder 17"/>
          <p:cNvSpPr>
            <a:spLocks noGrp="1"/>
          </p:cNvSpPr>
          <p:nvPr>
            <p:ph type="sldNum" sz="quarter" idx="12"/>
          </p:nvPr>
        </p:nvSpPr>
        <p:spPr/>
        <p:txBody>
          <a:bodyPr/>
          <a:lstStyle/>
          <a:p>
            <a:fld id="{C52FAA9D-3379-4BF4-9950-A88E7AB19C0D}" type="slidenum">
              <a:rPr lang="en-IN" smtClean="0"/>
              <a:pPr/>
              <a:t>26</a:t>
            </a:fld>
            <a:endParaRPr lang="en-IN"/>
          </a:p>
        </p:txBody>
      </p:sp>
      <p:sp>
        <p:nvSpPr>
          <p:cNvPr id="19" name="Rectangle 18"/>
          <p:cNvSpPr/>
          <p:nvPr/>
        </p:nvSpPr>
        <p:spPr>
          <a:xfrm>
            <a:off x="0" y="0"/>
            <a:ext cx="9144000" cy="78579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CHANGING CUSTOMER EXPECTATIONS</a:t>
            </a:r>
            <a:endParaRPr lang="en-IN" sz="2800" b="1" dirty="0">
              <a:solidFill>
                <a:schemeClr val="bg1"/>
              </a:solidFill>
            </a:endParaRPr>
          </a:p>
        </p:txBody>
      </p:sp>
      <p:sp>
        <p:nvSpPr>
          <p:cNvPr id="21" name="Rectangle 20"/>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p:cNvSpPr txBox="1"/>
          <p:nvPr/>
        </p:nvSpPr>
        <p:spPr>
          <a:xfrm>
            <a:off x="0" y="6143644"/>
            <a:ext cx="9144000" cy="523220"/>
          </a:xfrm>
          <a:prstGeom prst="rect">
            <a:avLst/>
          </a:prstGeom>
          <a:noFill/>
        </p:spPr>
        <p:txBody>
          <a:bodyPr wrap="square" rtlCol="0">
            <a:spAutoFit/>
          </a:bodyPr>
          <a:lstStyle/>
          <a:p>
            <a:pPr algn="ctr"/>
            <a:r>
              <a:rPr lang="en-US" sz="2800" b="1" i="1" dirty="0" smtClean="0">
                <a:solidFill>
                  <a:schemeClr val="bg1"/>
                </a:solidFill>
              </a:rPr>
              <a:t>DIL MANGE MORE</a:t>
            </a:r>
            <a:endParaRPr lang="en-IN" sz="2800" b="1" i="1" dirty="0">
              <a:solidFill>
                <a:schemeClr val="bg1"/>
              </a:solidFill>
            </a:endParaRPr>
          </a:p>
        </p:txBody>
      </p:sp>
      <p:pic>
        <p:nvPicPr>
          <p:cNvPr id="88065" name="Picture 1" descr="C:\Users\Admin\Desktop\HAPPY CUSTOMER.jpg"/>
          <p:cNvPicPr>
            <a:picLocks noChangeAspect="1" noChangeArrowheads="1"/>
          </p:cNvPicPr>
          <p:nvPr/>
        </p:nvPicPr>
        <p:blipFill>
          <a:blip r:embed="rId2"/>
          <a:srcRect/>
          <a:stretch>
            <a:fillRect/>
          </a:stretch>
        </p:blipFill>
        <p:spPr bwMode="auto">
          <a:xfrm>
            <a:off x="-32" y="-23"/>
            <a:ext cx="1085850" cy="785818"/>
          </a:xfrm>
          <a:prstGeom prst="rect">
            <a:avLst/>
          </a:prstGeom>
          <a:noFill/>
        </p:spPr>
      </p:pic>
      <p:pic>
        <p:nvPicPr>
          <p:cNvPr id="88066" name="Picture 2" descr="C:\Users\Admin\Desktop\CUSTOMER ASPIRATIOS.jpg"/>
          <p:cNvPicPr>
            <a:picLocks noChangeAspect="1" noChangeArrowheads="1"/>
          </p:cNvPicPr>
          <p:nvPr/>
        </p:nvPicPr>
        <p:blipFill>
          <a:blip r:embed="rId3"/>
          <a:srcRect/>
          <a:stretch>
            <a:fillRect/>
          </a:stretch>
        </p:blipFill>
        <p:spPr bwMode="auto">
          <a:xfrm>
            <a:off x="7929554" y="0"/>
            <a:ext cx="1214446" cy="785794"/>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27</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42852"/>
            <a:ext cx="9144000" cy="523220"/>
          </a:xfrm>
          <a:prstGeom prst="rect">
            <a:avLst/>
          </a:prstGeom>
          <a:noFill/>
        </p:spPr>
        <p:txBody>
          <a:bodyPr wrap="square" rtlCol="0">
            <a:spAutoFit/>
          </a:bodyPr>
          <a:lstStyle/>
          <a:p>
            <a:pPr algn="ctr"/>
            <a:r>
              <a:rPr lang="en-US" sz="2800" b="1" dirty="0" smtClean="0">
                <a:solidFill>
                  <a:schemeClr val="bg1"/>
                </a:solidFill>
              </a:rPr>
              <a:t>   CAREER CHALLENGES IN URBAN &amp; RURAL RETAIL </a:t>
            </a:r>
            <a:endParaRPr lang="en-IN" sz="28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1636835"/>
            <a:ext cx="5000660" cy="5078313"/>
          </a:xfrm>
          <a:prstGeom prst="rect">
            <a:avLst/>
          </a:prstGeom>
          <a:noFill/>
        </p:spPr>
        <p:txBody>
          <a:bodyPr wrap="square" rtlCol="0">
            <a:spAutoFit/>
          </a:bodyPr>
          <a:lstStyle/>
          <a:p>
            <a:pPr>
              <a:buFont typeface="Wingdings" pitchFamily="2" charset="2"/>
              <a:buChar char="§"/>
            </a:pPr>
            <a:r>
              <a:rPr lang="en-US" dirty="0" smtClean="0"/>
              <a:t>  Smiling face</a:t>
            </a:r>
          </a:p>
          <a:p>
            <a:pPr>
              <a:buFont typeface="Wingdings" pitchFamily="2" charset="2"/>
              <a:buChar char="§"/>
            </a:pPr>
            <a:endParaRPr lang="en-US" dirty="0" smtClean="0"/>
          </a:p>
          <a:p>
            <a:pPr>
              <a:buFont typeface="Wingdings" pitchFamily="2" charset="2"/>
              <a:buChar char="§"/>
            </a:pPr>
            <a:r>
              <a:rPr lang="en-US" dirty="0" smtClean="0"/>
              <a:t>  High level of energy</a:t>
            </a:r>
          </a:p>
          <a:p>
            <a:pPr>
              <a:buFont typeface="Wingdings" pitchFamily="2" charset="2"/>
              <a:buChar char="§"/>
            </a:pPr>
            <a:endParaRPr lang="en-US" dirty="0" smtClean="0"/>
          </a:p>
          <a:p>
            <a:pPr>
              <a:buFont typeface="Wingdings" pitchFamily="2" charset="2"/>
              <a:buChar char="§"/>
            </a:pPr>
            <a:r>
              <a:rPr lang="en-US" dirty="0" smtClean="0"/>
              <a:t>  To be always properly and pleasantly attired</a:t>
            </a:r>
          </a:p>
          <a:p>
            <a:pPr>
              <a:buFont typeface="Wingdings" pitchFamily="2" charset="2"/>
              <a:buChar char="§"/>
            </a:pPr>
            <a:endParaRPr lang="en-US" dirty="0" smtClean="0"/>
          </a:p>
          <a:p>
            <a:pPr>
              <a:buFont typeface="Wingdings" pitchFamily="2" charset="2"/>
              <a:buChar char="§"/>
            </a:pPr>
            <a:r>
              <a:rPr lang="en-US" dirty="0" smtClean="0"/>
              <a:t>  Remote locations especially in R Retail</a:t>
            </a:r>
          </a:p>
          <a:p>
            <a:pPr>
              <a:buFont typeface="Wingdings" pitchFamily="2" charset="2"/>
              <a:buChar char="§"/>
            </a:pPr>
            <a:endParaRPr lang="en-US" dirty="0" smtClean="0"/>
          </a:p>
          <a:p>
            <a:pPr>
              <a:buFont typeface="Wingdings" pitchFamily="2" charset="2"/>
              <a:buChar char="§"/>
            </a:pPr>
            <a:r>
              <a:rPr lang="en-US" dirty="0" smtClean="0"/>
              <a:t>  High voltage action during holiday </a:t>
            </a:r>
          </a:p>
          <a:p>
            <a:r>
              <a:rPr lang="en-US" dirty="0" smtClean="0"/>
              <a:t>    seasons</a:t>
            </a:r>
          </a:p>
          <a:p>
            <a:endParaRPr lang="en-US" dirty="0" smtClean="0"/>
          </a:p>
          <a:p>
            <a:pPr>
              <a:buFont typeface="Wingdings" pitchFamily="2" charset="2"/>
              <a:buChar char="§"/>
            </a:pPr>
            <a:r>
              <a:rPr lang="en-US" dirty="0" smtClean="0"/>
              <a:t>  Good grasp on various products</a:t>
            </a:r>
          </a:p>
          <a:p>
            <a:pPr>
              <a:buFont typeface="Wingdings" pitchFamily="2" charset="2"/>
              <a:buChar char="§"/>
            </a:pPr>
            <a:endParaRPr lang="en-US" dirty="0" smtClean="0"/>
          </a:p>
          <a:p>
            <a:pPr>
              <a:buFont typeface="Wingdings" pitchFamily="2" charset="2"/>
              <a:buChar char="§"/>
            </a:pPr>
            <a:r>
              <a:rPr lang="en-US" dirty="0" smtClean="0"/>
              <a:t>  Frequent change of assignments</a:t>
            </a:r>
          </a:p>
          <a:p>
            <a:pPr>
              <a:buFont typeface="Wingdings" pitchFamily="2" charset="2"/>
              <a:buChar char="§"/>
            </a:pPr>
            <a:endParaRPr lang="en-US" dirty="0" smtClean="0"/>
          </a:p>
          <a:p>
            <a:pPr>
              <a:buFont typeface="Wingdings" pitchFamily="2" charset="2"/>
              <a:buChar char="§"/>
            </a:pPr>
            <a:r>
              <a:rPr lang="en-US" dirty="0" smtClean="0"/>
              <a:t>  Stiff targets</a:t>
            </a:r>
          </a:p>
          <a:p>
            <a:endParaRPr lang="en-US" dirty="0" smtClean="0"/>
          </a:p>
          <a:p>
            <a:r>
              <a:rPr lang="en-US" dirty="0" smtClean="0"/>
              <a:t> </a:t>
            </a:r>
            <a:endParaRPr lang="en-IN" dirty="0"/>
          </a:p>
        </p:txBody>
      </p:sp>
      <p:sp>
        <p:nvSpPr>
          <p:cNvPr id="10" name="TextBox 9"/>
          <p:cNvSpPr txBox="1"/>
          <p:nvPr/>
        </p:nvSpPr>
        <p:spPr>
          <a:xfrm>
            <a:off x="5214942" y="1000108"/>
            <a:ext cx="3286148" cy="2585323"/>
          </a:xfrm>
          <a:prstGeom prst="rect">
            <a:avLst/>
          </a:prstGeom>
          <a:noFill/>
        </p:spPr>
        <p:txBody>
          <a:bodyPr wrap="square" rtlCol="0">
            <a:spAutoFit/>
          </a:bodyPr>
          <a:lstStyle/>
          <a:p>
            <a:pPr>
              <a:buFont typeface="Wingdings" pitchFamily="2" charset="2"/>
              <a:buChar char="§"/>
            </a:pPr>
            <a:r>
              <a:rPr lang="en-US" dirty="0" smtClean="0"/>
              <a:t>  To keep yourself motivated</a:t>
            </a:r>
          </a:p>
          <a:p>
            <a:pPr>
              <a:buFont typeface="Wingdings" pitchFamily="2" charset="2"/>
              <a:buChar char="§"/>
            </a:pPr>
            <a:endParaRPr lang="en-US" dirty="0" smtClean="0"/>
          </a:p>
          <a:p>
            <a:pPr>
              <a:buFont typeface="Wingdings" pitchFamily="2" charset="2"/>
              <a:buChar char="§"/>
            </a:pPr>
            <a:r>
              <a:rPr lang="en-US" dirty="0" smtClean="0"/>
              <a:t>  Customer dealing</a:t>
            </a:r>
          </a:p>
          <a:p>
            <a:pPr>
              <a:buFont typeface="Wingdings" pitchFamily="2" charset="2"/>
              <a:buChar char="§"/>
            </a:pPr>
            <a:endParaRPr lang="en-US" dirty="0" smtClean="0"/>
          </a:p>
          <a:p>
            <a:pPr>
              <a:buFont typeface="Wingdings" pitchFamily="2" charset="2"/>
              <a:buChar char="§"/>
            </a:pPr>
            <a:r>
              <a:rPr lang="en-US" dirty="0" smtClean="0"/>
              <a:t>  IT systems and procedures</a:t>
            </a:r>
          </a:p>
          <a:p>
            <a:pPr>
              <a:buFont typeface="Wingdings" pitchFamily="2" charset="2"/>
              <a:buChar char="§"/>
            </a:pPr>
            <a:endParaRPr lang="en-US" dirty="0" smtClean="0"/>
          </a:p>
          <a:p>
            <a:pPr>
              <a:buFont typeface="Wingdings" pitchFamily="2" charset="2"/>
              <a:buChar char="§"/>
            </a:pPr>
            <a:r>
              <a:rPr lang="en-US" dirty="0" smtClean="0"/>
              <a:t>  Continuous training</a:t>
            </a:r>
          </a:p>
          <a:p>
            <a:pPr>
              <a:buFont typeface="Wingdings" pitchFamily="2" charset="2"/>
              <a:buChar char="§"/>
            </a:pPr>
            <a:endParaRPr lang="en-US" dirty="0" smtClean="0"/>
          </a:p>
          <a:p>
            <a:pPr>
              <a:buFont typeface="Wingdings" pitchFamily="2" charset="2"/>
              <a:buChar char="§"/>
            </a:pPr>
            <a:r>
              <a:rPr lang="en-US" dirty="0" smtClean="0"/>
              <a:t>  Store profitability </a:t>
            </a:r>
            <a:endParaRPr lang="en-IN" dirty="0"/>
          </a:p>
        </p:txBody>
      </p:sp>
      <p:sp>
        <p:nvSpPr>
          <p:cNvPr id="11" name="TextBox 10"/>
          <p:cNvSpPr txBox="1"/>
          <p:nvPr/>
        </p:nvSpPr>
        <p:spPr>
          <a:xfrm>
            <a:off x="285720" y="6215082"/>
            <a:ext cx="8643998" cy="400110"/>
          </a:xfrm>
          <a:prstGeom prst="rect">
            <a:avLst/>
          </a:prstGeom>
          <a:noFill/>
        </p:spPr>
        <p:txBody>
          <a:bodyPr wrap="square" rtlCol="0">
            <a:spAutoFit/>
          </a:bodyPr>
          <a:lstStyle/>
          <a:p>
            <a:pPr algn="ctr"/>
            <a:r>
              <a:rPr lang="en-US" sz="2000" b="1" dirty="0" smtClean="0">
                <a:solidFill>
                  <a:schemeClr val="bg1"/>
                </a:solidFill>
              </a:rPr>
              <a:t>HIGH LEVEL ENERGY, FOCUS AND SELF TRAINING IS THE KEY </a:t>
            </a:r>
            <a:endParaRPr lang="en-IN" sz="2000" b="1" dirty="0">
              <a:solidFill>
                <a:schemeClr val="bg1"/>
              </a:solidFill>
            </a:endParaRPr>
          </a:p>
        </p:txBody>
      </p:sp>
      <p:pic>
        <p:nvPicPr>
          <p:cNvPr id="89092" name="Picture 4" descr="C:\Users\Admin\Desktop\career1.jpg"/>
          <p:cNvPicPr>
            <a:picLocks noChangeAspect="1" noChangeArrowheads="1"/>
          </p:cNvPicPr>
          <p:nvPr/>
        </p:nvPicPr>
        <p:blipFill>
          <a:blip r:embed="rId2"/>
          <a:srcRect/>
          <a:stretch>
            <a:fillRect/>
          </a:stretch>
        </p:blipFill>
        <p:spPr bwMode="auto">
          <a:xfrm>
            <a:off x="6105553" y="3867166"/>
            <a:ext cx="2466975" cy="1847850"/>
          </a:xfrm>
          <a:prstGeom prst="rect">
            <a:avLst/>
          </a:prstGeom>
          <a:noFill/>
        </p:spPr>
      </p:pic>
      <p:pic>
        <p:nvPicPr>
          <p:cNvPr id="89093" name="Picture 5" descr="C:\Users\Admin\Desktop\career.jpg"/>
          <p:cNvPicPr>
            <a:picLocks noChangeAspect="1" noChangeArrowheads="1"/>
          </p:cNvPicPr>
          <p:nvPr/>
        </p:nvPicPr>
        <p:blipFill>
          <a:blip r:embed="rId3"/>
          <a:srcRect/>
          <a:stretch>
            <a:fillRect/>
          </a:stretch>
        </p:blipFill>
        <p:spPr bwMode="auto">
          <a:xfrm>
            <a:off x="-32" y="857233"/>
            <a:ext cx="3305175" cy="78581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28</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42852"/>
            <a:ext cx="9144000" cy="523220"/>
          </a:xfrm>
          <a:prstGeom prst="rect">
            <a:avLst/>
          </a:prstGeom>
          <a:noFill/>
        </p:spPr>
        <p:txBody>
          <a:bodyPr wrap="square" rtlCol="0">
            <a:spAutoFit/>
          </a:bodyPr>
          <a:lstStyle/>
          <a:p>
            <a:pPr algn="ctr"/>
            <a:r>
              <a:rPr lang="en-US" sz="2800" b="1" dirty="0" smtClean="0">
                <a:solidFill>
                  <a:schemeClr val="bg1"/>
                </a:solidFill>
              </a:rPr>
              <a:t>   COMMITMENT &gt;&gt;&gt;COMPETENCE CHART </a:t>
            </a:r>
            <a:endParaRPr lang="en-IN" sz="28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285720" y="6215082"/>
            <a:ext cx="8643998" cy="400110"/>
          </a:xfrm>
          <a:prstGeom prst="rect">
            <a:avLst/>
          </a:prstGeom>
          <a:noFill/>
        </p:spPr>
        <p:txBody>
          <a:bodyPr wrap="square" rtlCol="0">
            <a:spAutoFit/>
          </a:bodyPr>
          <a:lstStyle/>
          <a:p>
            <a:pPr algn="ctr"/>
            <a:r>
              <a:rPr lang="en-US" sz="2000" b="1" dirty="0" smtClean="0">
                <a:solidFill>
                  <a:schemeClr val="bg1"/>
                </a:solidFill>
              </a:rPr>
              <a:t>NEVER BE IN LCLC-TRY AND BE IN HCHC </a:t>
            </a:r>
            <a:endParaRPr lang="en-IN" sz="2000" b="1" dirty="0">
              <a:solidFill>
                <a:schemeClr val="bg1"/>
              </a:solidFill>
            </a:endParaRPr>
          </a:p>
        </p:txBody>
      </p:sp>
      <p:pic>
        <p:nvPicPr>
          <p:cNvPr id="148482" name="Picture 2" descr="C:\Users\Admin\Desktop\COMMITMENT.jpg"/>
          <p:cNvPicPr>
            <a:picLocks noChangeAspect="1" noChangeArrowheads="1"/>
          </p:cNvPicPr>
          <p:nvPr/>
        </p:nvPicPr>
        <p:blipFill>
          <a:blip r:embed="rId2"/>
          <a:srcRect/>
          <a:stretch>
            <a:fillRect/>
          </a:stretch>
        </p:blipFill>
        <p:spPr bwMode="auto">
          <a:xfrm>
            <a:off x="-32" y="857232"/>
            <a:ext cx="1666875" cy="1143000"/>
          </a:xfrm>
          <a:prstGeom prst="rect">
            <a:avLst/>
          </a:prstGeom>
          <a:noFill/>
        </p:spPr>
      </p:pic>
      <p:pic>
        <p:nvPicPr>
          <p:cNvPr id="148483" name="Picture 3" descr="C:\Users\Admin\Desktop\competence1.png"/>
          <p:cNvPicPr>
            <a:picLocks noChangeAspect="1" noChangeArrowheads="1"/>
          </p:cNvPicPr>
          <p:nvPr/>
        </p:nvPicPr>
        <p:blipFill>
          <a:blip r:embed="rId3"/>
          <a:srcRect/>
          <a:stretch>
            <a:fillRect/>
          </a:stretch>
        </p:blipFill>
        <p:spPr bwMode="auto">
          <a:xfrm>
            <a:off x="7305707" y="857232"/>
            <a:ext cx="1838325" cy="1162050"/>
          </a:xfrm>
          <a:prstGeom prst="rect">
            <a:avLst/>
          </a:prstGeom>
          <a:noFill/>
        </p:spPr>
      </p:pic>
      <p:graphicFrame>
        <p:nvGraphicFramePr>
          <p:cNvPr id="13" name="Table 12"/>
          <p:cNvGraphicFramePr>
            <a:graphicFrameLocks noGrp="1"/>
          </p:cNvGraphicFramePr>
          <p:nvPr/>
        </p:nvGraphicFramePr>
        <p:xfrm>
          <a:off x="1428728" y="2643181"/>
          <a:ext cx="6786610" cy="2500330"/>
        </p:xfrm>
        <a:graphic>
          <a:graphicData uri="http://schemas.openxmlformats.org/drawingml/2006/table">
            <a:tbl>
              <a:tblPr/>
              <a:tblGrid>
                <a:gridCol w="3375540"/>
                <a:gridCol w="3411070"/>
              </a:tblGrid>
              <a:tr h="1250165">
                <a:tc>
                  <a:txBody>
                    <a:bodyPr/>
                    <a:lstStyle/>
                    <a:p>
                      <a:pPr algn="ctr" fontAlgn="ctr"/>
                      <a:r>
                        <a:rPr lang="en-IN" sz="1400" b="1" i="0" u="none" strike="noStrike" dirty="0">
                          <a:solidFill>
                            <a:srgbClr val="FFFFFF"/>
                          </a:solidFill>
                          <a:latin typeface="Calibri"/>
                        </a:rPr>
                        <a:t>LOW COMMITMENT LOW COMPETENCE</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ctr"/>
                      <a:r>
                        <a:rPr lang="en-IN" sz="1400" b="1" i="0" u="none" strike="noStrike" dirty="0">
                          <a:solidFill>
                            <a:srgbClr val="FFFFFF"/>
                          </a:solidFill>
                          <a:latin typeface="Calibri"/>
                        </a:rPr>
                        <a:t>HIGH COMMITMENT LOW COMPETENCE</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0F0"/>
                    </a:solidFill>
                  </a:tcPr>
                </a:tc>
              </a:tr>
              <a:tr h="1250165">
                <a:tc>
                  <a:txBody>
                    <a:bodyPr/>
                    <a:lstStyle/>
                    <a:p>
                      <a:pPr algn="ctr" fontAlgn="ctr"/>
                      <a:r>
                        <a:rPr lang="en-IN" sz="1400" b="1" i="0" u="none" strike="noStrike" dirty="0">
                          <a:solidFill>
                            <a:srgbClr val="FFFFFF"/>
                          </a:solidFill>
                          <a:latin typeface="Calibri"/>
                        </a:rPr>
                        <a:t>LOW COMMITMENT HIGH COMPETENCE</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IN" sz="1400" b="1" i="0" u="none" strike="noStrike" dirty="0">
                          <a:solidFill>
                            <a:srgbClr val="FFFFFF"/>
                          </a:solidFill>
                          <a:latin typeface="Calibri"/>
                        </a:rPr>
                        <a:t>HIGH COMMITMENT HIGH COMPETENCE</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2D050"/>
                    </a:solidFill>
                  </a:tcPr>
                </a:tc>
              </a:tr>
            </a:tbl>
          </a:graphicData>
        </a:graphic>
      </p:graphicFrame>
      <p:sp>
        <p:nvSpPr>
          <p:cNvPr id="15" name="Down Arrow 14"/>
          <p:cNvSpPr/>
          <p:nvPr/>
        </p:nvSpPr>
        <p:spPr>
          <a:xfrm>
            <a:off x="428596" y="2643182"/>
            <a:ext cx="142876" cy="2571768"/>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ight Arrow 16"/>
          <p:cNvSpPr/>
          <p:nvPr/>
        </p:nvSpPr>
        <p:spPr>
          <a:xfrm>
            <a:off x="1428728" y="2143116"/>
            <a:ext cx="6643734" cy="71438"/>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p:cNvSpPr txBox="1"/>
          <p:nvPr/>
        </p:nvSpPr>
        <p:spPr>
          <a:xfrm>
            <a:off x="4071934" y="2285992"/>
            <a:ext cx="2928958" cy="369332"/>
          </a:xfrm>
          <a:prstGeom prst="rect">
            <a:avLst/>
          </a:prstGeom>
          <a:noFill/>
        </p:spPr>
        <p:txBody>
          <a:bodyPr wrap="square" rtlCol="0">
            <a:spAutoFit/>
          </a:bodyPr>
          <a:lstStyle/>
          <a:p>
            <a:r>
              <a:rPr lang="en-US" dirty="0" smtClean="0"/>
              <a:t>COMMITMENT</a:t>
            </a:r>
            <a:endParaRPr lang="en-IN" dirty="0"/>
          </a:p>
        </p:txBody>
      </p:sp>
      <p:sp>
        <p:nvSpPr>
          <p:cNvPr id="20" name="TextBox 19"/>
          <p:cNvSpPr txBox="1"/>
          <p:nvPr/>
        </p:nvSpPr>
        <p:spPr>
          <a:xfrm>
            <a:off x="785786" y="2714620"/>
            <a:ext cx="285752" cy="2308324"/>
          </a:xfrm>
          <a:prstGeom prst="rect">
            <a:avLst/>
          </a:prstGeom>
          <a:noFill/>
        </p:spPr>
        <p:txBody>
          <a:bodyPr wrap="square" rtlCol="0">
            <a:spAutoFit/>
          </a:bodyPr>
          <a:lstStyle/>
          <a:p>
            <a:r>
              <a:rPr lang="en-US" sz="1400" b="1" dirty="0" smtClean="0"/>
              <a:t>C</a:t>
            </a:r>
          </a:p>
          <a:p>
            <a:r>
              <a:rPr lang="en-US" sz="1400" b="1" dirty="0" smtClean="0"/>
              <a:t>O</a:t>
            </a:r>
          </a:p>
          <a:p>
            <a:r>
              <a:rPr lang="en-US" sz="1400" b="1" dirty="0" smtClean="0"/>
              <a:t>M</a:t>
            </a:r>
          </a:p>
          <a:p>
            <a:r>
              <a:rPr lang="en-US" sz="1400" b="1" dirty="0" smtClean="0"/>
              <a:t>P</a:t>
            </a:r>
          </a:p>
          <a:p>
            <a:r>
              <a:rPr lang="en-US" sz="1400" b="1" dirty="0" smtClean="0"/>
              <a:t>E</a:t>
            </a:r>
          </a:p>
          <a:p>
            <a:r>
              <a:rPr lang="en-US" sz="1400" b="1" dirty="0" smtClean="0"/>
              <a:t>T</a:t>
            </a:r>
          </a:p>
          <a:p>
            <a:r>
              <a:rPr lang="en-US" sz="1400" b="1" dirty="0" smtClean="0"/>
              <a:t>E</a:t>
            </a:r>
          </a:p>
          <a:p>
            <a:r>
              <a:rPr lang="en-US" sz="1400" b="1" dirty="0" smtClean="0"/>
              <a:t>N</a:t>
            </a:r>
          </a:p>
          <a:p>
            <a:r>
              <a:rPr lang="en-US" sz="1400" b="1" dirty="0" smtClean="0"/>
              <a:t>C</a:t>
            </a:r>
          </a:p>
          <a:p>
            <a:r>
              <a:rPr lang="en-US" sz="1400" b="1" dirty="0" smtClean="0"/>
              <a:t>E</a:t>
            </a:r>
            <a:endParaRPr lang="en-IN" sz="1400" b="1" dirty="0"/>
          </a:p>
        </p:txBody>
      </p:sp>
      <p:sp>
        <p:nvSpPr>
          <p:cNvPr id="24" name="Down Arrow 23"/>
          <p:cNvSpPr/>
          <p:nvPr/>
        </p:nvSpPr>
        <p:spPr>
          <a:xfrm>
            <a:off x="5143504" y="3571876"/>
            <a:ext cx="117157" cy="57150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24"/>
          <p:cNvSpPr/>
          <p:nvPr/>
        </p:nvSpPr>
        <p:spPr>
          <a:xfrm>
            <a:off x="4357686" y="3571876"/>
            <a:ext cx="857256" cy="714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25"/>
          <p:cNvSpPr/>
          <p:nvPr/>
        </p:nvSpPr>
        <p:spPr>
          <a:xfrm>
            <a:off x="4071934" y="3714752"/>
            <a:ext cx="71438" cy="57150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ight Arrow 26"/>
          <p:cNvSpPr/>
          <p:nvPr/>
        </p:nvSpPr>
        <p:spPr>
          <a:xfrm>
            <a:off x="4071934" y="4214818"/>
            <a:ext cx="928694" cy="14287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TextBox 27"/>
          <p:cNvSpPr txBox="1"/>
          <p:nvPr/>
        </p:nvSpPr>
        <p:spPr>
          <a:xfrm>
            <a:off x="4214810" y="5429264"/>
            <a:ext cx="3929090" cy="369332"/>
          </a:xfrm>
          <a:prstGeom prst="rect">
            <a:avLst/>
          </a:prstGeom>
          <a:noFill/>
        </p:spPr>
        <p:txBody>
          <a:bodyPr wrap="square" rtlCol="0">
            <a:spAutoFit/>
          </a:bodyPr>
          <a:lstStyle/>
          <a:p>
            <a:r>
              <a:rPr lang="en-US" dirty="0" smtClean="0"/>
              <a:t>ALWAYS TRY AND BE HERE</a:t>
            </a:r>
            <a:endParaRPr lang="en-IN" dirty="0"/>
          </a:p>
        </p:txBody>
      </p:sp>
      <p:cxnSp>
        <p:nvCxnSpPr>
          <p:cNvPr id="31" name="Straight Arrow Connector 30"/>
          <p:cNvCxnSpPr/>
          <p:nvPr/>
        </p:nvCxnSpPr>
        <p:spPr>
          <a:xfrm flipV="1">
            <a:off x="5286380" y="4786322"/>
            <a:ext cx="1000132"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000760" y="4071942"/>
            <a:ext cx="1000132" cy="369332"/>
          </a:xfrm>
          <a:prstGeom prst="rect">
            <a:avLst/>
          </a:prstGeom>
          <a:noFill/>
        </p:spPr>
        <p:txBody>
          <a:bodyPr wrap="square" rtlCol="0">
            <a:spAutoFit/>
          </a:bodyPr>
          <a:lstStyle/>
          <a:p>
            <a:r>
              <a:rPr lang="en-US" b="1" dirty="0" smtClean="0">
                <a:solidFill>
                  <a:schemeClr val="bg1"/>
                </a:solidFill>
              </a:rPr>
              <a:t>(HCHC)</a:t>
            </a:r>
            <a:endParaRPr lang="en-IN" b="1" dirty="0">
              <a:solidFill>
                <a:schemeClr val="bg1"/>
              </a:solidFill>
            </a:endParaRPr>
          </a:p>
        </p:txBody>
      </p:sp>
      <p:sp>
        <p:nvSpPr>
          <p:cNvPr id="33" name="TextBox 32"/>
          <p:cNvSpPr txBox="1"/>
          <p:nvPr/>
        </p:nvSpPr>
        <p:spPr>
          <a:xfrm>
            <a:off x="2428860" y="2786058"/>
            <a:ext cx="1143008" cy="369332"/>
          </a:xfrm>
          <a:prstGeom prst="rect">
            <a:avLst/>
          </a:prstGeom>
          <a:noFill/>
        </p:spPr>
        <p:txBody>
          <a:bodyPr wrap="square" rtlCol="0">
            <a:spAutoFit/>
          </a:bodyPr>
          <a:lstStyle/>
          <a:p>
            <a:r>
              <a:rPr lang="en-US" b="1" dirty="0" smtClean="0">
                <a:solidFill>
                  <a:schemeClr val="bg1"/>
                </a:solidFill>
              </a:rPr>
              <a:t>(LCLC)</a:t>
            </a:r>
            <a:endParaRPr lang="en-IN" b="1" dirty="0">
              <a:solidFill>
                <a:schemeClr val="bg1"/>
              </a:solidFill>
            </a:endParaRPr>
          </a:p>
        </p:txBody>
      </p:sp>
      <p:sp>
        <p:nvSpPr>
          <p:cNvPr id="34" name="TextBox 33"/>
          <p:cNvSpPr txBox="1"/>
          <p:nvPr/>
        </p:nvSpPr>
        <p:spPr>
          <a:xfrm>
            <a:off x="6072198" y="2857496"/>
            <a:ext cx="857256" cy="369332"/>
          </a:xfrm>
          <a:prstGeom prst="rect">
            <a:avLst/>
          </a:prstGeom>
          <a:noFill/>
        </p:spPr>
        <p:txBody>
          <a:bodyPr wrap="square" rtlCol="0">
            <a:spAutoFit/>
          </a:bodyPr>
          <a:lstStyle/>
          <a:p>
            <a:r>
              <a:rPr lang="en-US" b="1" dirty="0" smtClean="0">
                <a:solidFill>
                  <a:schemeClr val="bg1"/>
                </a:solidFill>
              </a:rPr>
              <a:t>(HCLC)</a:t>
            </a:r>
            <a:endParaRPr lang="en-IN" b="1" dirty="0">
              <a:solidFill>
                <a:schemeClr val="bg1"/>
              </a:solidFill>
            </a:endParaRPr>
          </a:p>
        </p:txBody>
      </p:sp>
      <p:sp>
        <p:nvSpPr>
          <p:cNvPr id="35" name="TextBox 34"/>
          <p:cNvSpPr txBox="1"/>
          <p:nvPr/>
        </p:nvSpPr>
        <p:spPr>
          <a:xfrm>
            <a:off x="2571736" y="4000504"/>
            <a:ext cx="857256" cy="369332"/>
          </a:xfrm>
          <a:prstGeom prst="rect">
            <a:avLst/>
          </a:prstGeom>
          <a:noFill/>
        </p:spPr>
        <p:txBody>
          <a:bodyPr wrap="square" rtlCol="0">
            <a:spAutoFit/>
          </a:bodyPr>
          <a:lstStyle/>
          <a:p>
            <a:r>
              <a:rPr lang="en-US" b="1" dirty="0" smtClean="0">
                <a:solidFill>
                  <a:schemeClr val="bg1"/>
                </a:solidFill>
              </a:rPr>
              <a:t>(LCHC)</a:t>
            </a:r>
            <a:endParaRPr lang="en-IN" b="1"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29</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714412" y="142852"/>
            <a:ext cx="9144000" cy="523220"/>
          </a:xfrm>
          <a:prstGeom prst="rect">
            <a:avLst/>
          </a:prstGeom>
          <a:noFill/>
        </p:spPr>
        <p:txBody>
          <a:bodyPr wrap="square" rtlCol="0">
            <a:spAutoFit/>
          </a:bodyPr>
          <a:lstStyle/>
          <a:p>
            <a:pPr algn="ctr"/>
            <a:r>
              <a:rPr lang="en-US" sz="2800" b="1" dirty="0" smtClean="0">
                <a:solidFill>
                  <a:schemeClr val="bg1"/>
                </a:solidFill>
              </a:rPr>
              <a:t>   CHALLENGES IN URBAN &amp; RURAL RETAIL BUSINESS </a:t>
            </a:r>
            <a:endParaRPr lang="en-IN" sz="28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1000108"/>
            <a:ext cx="4000528" cy="5078313"/>
          </a:xfrm>
          <a:prstGeom prst="rect">
            <a:avLst/>
          </a:prstGeom>
          <a:noFill/>
        </p:spPr>
        <p:txBody>
          <a:bodyPr wrap="square" rtlCol="0">
            <a:spAutoFit/>
          </a:bodyPr>
          <a:lstStyle/>
          <a:p>
            <a:pPr>
              <a:buFont typeface="Wingdings" pitchFamily="2" charset="2"/>
              <a:buChar char="§"/>
            </a:pPr>
            <a:r>
              <a:rPr lang="en-US" dirty="0" smtClean="0"/>
              <a:t>  High rental cost</a:t>
            </a:r>
          </a:p>
          <a:p>
            <a:endParaRPr lang="en-US" dirty="0" smtClean="0"/>
          </a:p>
          <a:p>
            <a:pPr>
              <a:buFont typeface="Wingdings" pitchFamily="2" charset="2"/>
              <a:buChar char="§"/>
            </a:pPr>
            <a:r>
              <a:rPr lang="en-US" dirty="0" smtClean="0"/>
              <a:t>  High electricity &amp; maintenance cost</a:t>
            </a:r>
          </a:p>
          <a:p>
            <a:endParaRPr lang="en-US" dirty="0" smtClean="0"/>
          </a:p>
          <a:p>
            <a:pPr>
              <a:buFont typeface="Wingdings" pitchFamily="2" charset="2"/>
              <a:buChar char="§"/>
            </a:pPr>
            <a:r>
              <a:rPr lang="en-US" dirty="0" smtClean="0"/>
              <a:t>  Gestation period—deep pockets </a:t>
            </a:r>
          </a:p>
          <a:p>
            <a:endParaRPr lang="en-US" dirty="0" smtClean="0"/>
          </a:p>
          <a:p>
            <a:pPr>
              <a:buFont typeface="Wingdings" pitchFamily="2" charset="2"/>
              <a:buChar char="§"/>
            </a:pPr>
            <a:r>
              <a:rPr lang="en-US" dirty="0" smtClean="0"/>
              <a:t>  High attrition rate</a:t>
            </a:r>
          </a:p>
          <a:p>
            <a:endParaRPr lang="en-US" dirty="0" smtClean="0"/>
          </a:p>
          <a:p>
            <a:pPr>
              <a:buFont typeface="Wingdings" pitchFamily="2" charset="2"/>
              <a:buChar char="§"/>
            </a:pPr>
            <a:r>
              <a:rPr lang="en-US" dirty="0" smtClean="0"/>
              <a:t>  High rate of pilferage by customers</a:t>
            </a:r>
          </a:p>
          <a:p>
            <a:pPr>
              <a:buFont typeface="Wingdings" pitchFamily="2" charset="2"/>
              <a:buChar char="§"/>
            </a:pPr>
            <a:endParaRPr lang="en-US" dirty="0" smtClean="0"/>
          </a:p>
          <a:p>
            <a:pPr>
              <a:buFont typeface="Wingdings" pitchFamily="2" charset="2"/>
              <a:buChar char="§"/>
            </a:pPr>
            <a:r>
              <a:rPr lang="en-US" dirty="0" smtClean="0"/>
              <a:t>  High rate of pilferage by staff</a:t>
            </a:r>
          </a:p>
          <a:p>
            <a:endParaRPr lang="en-US" dirty="0" smtClean="0"/>
          </a:p>
          <a:p>
            <a:pPr>
              <a:buFont typeface="Wingdings" pitchFamily="2" charset="2"/>
              <a:buChar char="§"/>
            </a:pPr>
            <a:r>
              <a:rPr lang="en-US" dirty="0" smtClean="0"/>
              <a:t>  High maintenance cost of display area</a:t>
            </a:r>
          </a:p>
          <a:p>
            <a:endParaRPr lang="en-US" dirty="0" smtClean="0"/>
          </a:p>
          <a:p>
            <a:pPr>
              <a:buFont typeface="Wingdings" pitchFamily="2" charset="2"/>
              <a:buChar char="§"/>
            </a:pPr>
            <a:r>
              <a:rPr lang="en-US" dirty="0" smtClean="0"/>
              <a:t>  High stocking costs</a:t>
            </a:r>
          </a:p>
          <a:p>
            <a:pPr>
              <a:buFont typeface="Wingdings" pitchFamily="2" charset="2"/>
              <a:buChar char="§"/>
            </a:pPr>
            <a:endParaRPr lang="en-US" dirty="0" smtClean="0"/>
          </a:p>
          <a:p>
            <a:pPr>
              <a:buFont typeface="Wingdings" pitchFamily="2" charset="2"/>
              <a:buChar char="§"/>
            </a:pPr>
            <a:r>
              <a:rPr lang="en-US" dirty="0" smtClean="0"/>
              <a:t>  Fast changing technology</a:t>
            </a:r>
          </a:p>
          <a:p>
            <a:endParaRPr lang="en-IN" dirty="0"/>
          </a:p>
        </p:txBody>
      </p:sp>
      <p:sp>
        <p:nvSpPr>
          <p:cNvPr id="10" name="TextBox 9"/>
          <p:cNvSpPr txBox="1"/>
          <p:nvPr/>
        </p:nvSpPr>
        <p:spPr>
          <a:xfrm>
            <a:off x="5214942" y="1000108"/>
            <a:ext cx="3286148" cy="5078313"/>
          </a:xfrm>
          <a:prstGeom prst="rect">
            <a:avLst/>
          </a:prstGeom>
          <a:noFill/>
        </p:spPr>
        <p:txBody>
          <a:bodyPr wrap="square" rtlCol="0">
            <a:spAutoFit/>
          </a:bodyPr>
          <a:lstStyle/>
          <a:p>
            <a:pPr>
              <a:buFont typeface="Wingdings" pitchFamily="2" charset="2"/>
              <a:buChar char="§"/>
            </a:pPr>
            <a:r>
              <a:rPr lang="en-US" dirty="0" smtClean="0"/>
              <a:t>  Spread of brands</a:t>
            </a:r>
          </a:p>
          <a:p>
            <a:endParaRPr lang="en-US" dirty="0" smtClean="0"/>
          </a:p>
          <a:p>
            <a:pPr>
              <a:buFont typeface="Wingdings" pitchFamily="2" charset="2"/>
              <a:buChar char="§"/>
            </a:pPr>
            <a:r>
              <a:rPr lang="en-US" dirty="0" smtClean="0"/>
              <a:t>  Spread and depth of SKUs</a:t>
            </a:r>
          </a:p>
          <a:p>
            <a:endParaRPr lang="en-US" dirty="0" smtClean="0"/>
          </a:p>
          <a:p>
            <a:pPr>
              <a:buFont typeface="Wingdings" pitchFamily="2" charset="2"/>
              <a:buChar char="§"/>
            </a:pPr>
            <a:r>
              <a:rPr lang="en-US" dirty="0" smtClean="0"/>
              <a:t>  Market research</a:t>
            </a:r>
          </a:p>
          <a:p>
            <a:pPr>
              <a:buFont typeface="Wingdings" pitchFamily="2" charset="2"/>
              <a:buChar char="§"/>
            </a:pPr>
            <a:endParaRPr lang="en-US" dirty="0" smtClean="0"/>
          </a:p>
          <a:p>
            <a:pPr>
              <a:buFont typeface="Wingdings" pitchFamily="2" charset="2"/>
              <a:buChar char="§"/>
            </a:pPr>
            <a:r>
              <a:rPr lang="en-US" dirty="0" smtClean="0"/>
              <a:t>  Competent &amp; qualified staff</a:t>
            </a:r>
          </a:p>
          <a:p>
            <a:pPr>
              <a:buFont typeface="Wingdings" pitchFamily="2" charset="2"/>
              <a:buChar char="§"/>
            </a:pPr>
            <a:endParaRPr lang="en-US" dirty="0" smtClean="0"/>
          </a:p>
          <a:p>
            <a:pPr>
              <a:buFont typeface="Wingdings" pitchFamily="2" charset="2"/>
              <a:buChar char="§"/>
            </a:pPr>
            <a:r>
              <a:rPr lang="en-US" dirty="0" smtClean="0"/>
              <a:t>  Hygiene issues</a:t>
            </a:r>
          </a:p>
          <a:p>
            <a:pPr>
              <a:buFont typeface="Wingdings" pitchFamily="2" charset="2"/>
              <a:buChar char="§"/>
            </a:pPr>
            <a:endParaRPr lang="en-US" dirty="0" smtClean="0"/>
          </a:p>
          <a:p>
            <a:pPr>
              <a:buFont typeface="Wingdings" pitchFamily="2" charset="2"/>
              <a:buChar char="§"/>
            </a:pPr>
            <a:r>
              <a:rPr lang="en-US" dirty="0" smtClean="0"/>
              <a:t>  Expired stocks</a:t>
            </a:r>
          </a:p>
          <a:p>
            <a:pPr>
              <a:buFont typeface="Wingdings" pitchFamily="2" charset="2"/>
              <a:buChar char="§"/>
            </a:pPr>
            <a:endParaRPr lang="en-US" dirty="0" smtClean="0"/>
          </a:p>
          <a:p>
            <a:pPr>
              <a:buFont typeface="Wingdings" pitchFamily="2" charset="2"/>
              <a:buChar char="§"/>
            </a:pPr>
            <a:r>
              <a:rPr lang="en-US" dirty="0" smtClean="0"/>
              <a:t>  IT system</a:t>
            </a:r>
          </a:p>
          <a:p>
            <a:pPr>
              <a:buFont typeface="Wingdings" pitchFamily="2" charset="2"/>
              <a:buChar char="§"/>
            </a:pPr>
            <a:endParaRPr lang="en-US" dirty="0" smtClean="0"/>
          </a:p>
          <a:p>
            <a:pPr>
              <a:buFont typeface="Wingdings" pitchFamily="2" charset="2"/>
              <a:buChar char="§"/>
            </a:pPr>
            <a:r>
              <a:rPr lang="en-US" dirty="0" smtClean="0"/>
              <a:t>  Product display</a:t>
            </a:r>
          </a:p>
          <a:p>
            <a:pPr>
              <a:buFont typeface="Wingdings" pitchFamily="2" charset="2"/>
              <a:buChar char="§"/>
            </a:pPr>
            <a:endParaRPr lang="en-US" dirty="0" smtClean="0"/>
          </a:p>
          <a:p>
            <a:pPr>
              <a:buFont typeface="Wingdings" pitchFamily="2" charset="2"/>
              <a:buChar char="§"/>
            </a:pPr>
            <a:r>
              <a:rPr lang="en-US" dirty="0" smtClean="0"/>
              <a:t>  Discounts &amp; schemes</a:t>
            </a:r>
          </a:p>
          <a:p>
            <a:pPr>
              <a:buFont typeface="Wingdings" pitchFamily="2" charset="2"/>
              <a:buChar char="§"/>
            </a:pPr>
            <a:endParaRPr lang="en-IN" dirty="0"/>
          </a:p>
        </p:txBody>
      </p:sp>
      <p:sp>
        <p:nvSpPr>
          <p:cNvPr id="11" name="TextBox 10"/>
          <p:cNvSpPr txBox="1"/>
          <p:nvPr/>
        </p:nvSpPr>
        <p:spPr>
          <a:xfrm>
            <a:off x="285720" y="6215082"/>
            <a:ext cx="8643998" cy="400110"/>
          </a:xfrm>
          <a:prstGeom prst="rect">
            <a:avLst/>
          </a:prstGeom>
          <a:noFill/>
        </p:spPr>
        <p:txBody>
          <a:bodyPr wrap="square" rtlCol="0">
            <a:spAutoFit/>
          </a:bodyPr>
          <a:lstStyle/>
          <a:p>
            <a:pPr algn="ctr"/>
            <a:r>
              <a:rPr lang="en-US" sz="2000" b="1" dirty="0" smtClean="0">
                <a:solidFill>
                  <a:schemeClr val="bg1"/>
                </a:solidFill>
              </a:rPr>
              <a:t>ENTICING CUSTOMER TO PURCHASE IS THE BIGGEST CHALLENGE </a:t>
            </a:r>
            <a:endParaRPr lang="en-IN" sz="2000" b="1" dirty="0">
              <a:solidFill>
                <a:schemeClr val="bg1"/>
              </a:solidFill>
            </a:endParaRPr>
          </a:p>
        </p:txBody>
      </p:sp>
      <p:pic>
        <p:nvPicPr>
          <p:cNvPr id="90114" name="Picture 2" descr="C:\Users\Admin\Desktop\urban retail.jpg"/>
          <p:cNvPicPr>
            <a:picLocks noChangeAspect="1" noChangeArrowheads="1"/>
          </p:cNvPicPr>
          <p:nvPr/>
        </p:nvPicPr>
        <p:blipFill>
          <a:blip r:embed="rId2"/>
          <a:srcRect/>
          <a:stretch>
            <a:fillRect/>
          </a:stretch>
        </p:blipFill>
        <p:spPr bwMode="auto">
          <a:xfrm>
            <a:off x="3105159" y="2428868"/>
            <a:ext cx="2252659" cy="785818"/>
          </a:xfrm>
          <a:prstGeom prst="rect">
            <a:avLst/>
          </a:prstGeom>
          <a:noFill/>
        </p:spPr>
      </p:pic>
      <p:pic>
        <p:nvPicPr>
          <p:cNvPr id="90115" name="Picture 3" descr="C:\Users\Admin\Desktop\rural retail.jpg"/>
          <p:cNvPicPr>
            <a:picLocks noChangeAspect="1" noChangeArrowheads="1"/>
          </p:cNvPicPr>
          <p:nvPr/>
        </p:nvPicPr>
        <p:blipFill>
          <a:blip r:embed="rId3"/>
          <a:srcRect/>
          <a:stretch>
            <a:fillRect/>
          </a:stretch>
        </p:blipFill>
        <p:spPr bwMode="auto">
          <a:xfrm>
            <a:off x="3571868" y="4676792"/>
            <a:ext cx="1571625" cy="1181100"/>
          </a:xfrm>
          <a:prstGeom prst="rect">
            <a:avLst/>
          </a:prstGeom>
          <a:noFill/>
        </p:spPr>
      </p:pic>
      <p:pic>
        <p:nvPicPr>
          <p:cNvPr id="136193" name="Picture 1" descr="C:\Users\Admin\Desktop\download (4).jpg"/>
          <p:cNvPicPr>
            <a:picLocks noChangeAspect="1" noChangeArrowheads="1"/>
          </p:cNvPicPr>
          <p:nvPr/>
        </p:nvPicPr>
        <p:blipFill>
          <a:blip r:embed="rId4"/>
          <a:srcRect/>
          <a:stretch>
            <a:fillRect/>
          </a:stretch>
        </p:blipFill>
        <p:spPr bwMode="auto">
          <a:xfrm>
            <a:off x="7929586" y="-24"/>
            <a:ext cx="1214446" cy="85725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30</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857288" y="142852"/>
            <a:ext cx="9144000" cy="523220"/>
          </a:xfrm>
          <a:prstGeom prst="rect">
            <a:avLst/>
          </a:prstGeom>
          <a:noFill/>
        </p:spPr>
        <p:txBody>
          <a:bodyPr wrap="square" rtlCol="0">
            <a:spAutoFit/>
          </a:bodyPr>
          <a:lstStyle/>
          <a:p>
            <a:pPr algn="ctr"/>
            <a:r>
              <a:rPr lang="en-US" sz="2800" b="1" dirty="0" smtClean="0">
                <a:solidFill>
                  <a:schemeClr val="bg1"/>
                </a:solidFill>
              </a:rPr>
              <a:t>   VITAL POINTS WHILE DECIDING ON A LOCATION </a:t>
            </a:r>
            <a:endParaRPr lang="en-IN" sz="28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285720" y="6215082"/>
            <a:ext cx="8643998" cy="400110"/>
          </a:xfrm>
          <a:prstGeom prst="rect">
            <a:avLst/>
          </a:prstGeom>
          <a:noFill/>
        </p:spPr>
        <p:txBody>
          <a:bodyPr wrap="square" rtlCol="0">
            <a:spAutoFit/>
          </a:bodyPr>
          <a:lstStyle/>
          <a:p>
            <a:pPr algn="ctr"/>
            <a:r>
              <a:rPr lang="en-US" sz="2000" b="1" dirty="0" smtClean="0">
                <a:solidFill>
                  <a:schemeClr val="bg1"/>
                </a:solidFill>
              </a:rPr>
              <a:t> </a:t>
            </a:r>
            <a:endParaRPr lang="en-IN" sz="2000" b="1" dirty="0">
              <a:solidFill>
                <a:schemeClr val="bg1"/>
              </a:solidFill>
            </a:endParaRPr>
          </a:p>
        </p:txBody>
      </p:sp>
      <p:sp>
        <p:nvSpPr>
          <p:cNvPr id="12" name="TextBox 11"/>
          <p:cNvSpPr txBox="1"/>
          <p:nvPr/>
        </p:nvSpPr>
        <p:spPr>
          <a:xfrm>
            <a:off x="1500166" y="1547891"/>
            <a:ext cx="7643866" cy="4524315"/>
          </a:xfrm>
          <a:prstGeom prst="rect">
            <a:avLst/>
          </a:prstGeom>
          <a:noFill/>
        </p:spPr>
        <p:txBody>
          <a:bodyPr wrap="square" rtlCol="0">
            <a:spAutoFit/>
          </a:bodyPr>
          <a:lstStyle/>
          <a:p>
            <a:r>
              <a:rPr lang="en-US" sz="2400" dirty="0" smtClean="0"/>
              <a:t>Least flexible of strategic retailing issues. </a:t>
            </a:r>
          </a:p>
          <a:p>
            <a:endParaRPr lang="en-US" sz="2400" dirty="0" smtClean="0"/>
          </a:p>
          <a:p>
            <a:pPr>
              <a:buFont typeface="Wingdings" pitchFamily="2" charset="2"/>
              <a:buChar char="§"/>
            </a:pPr>
            <a:r>
              <a:rPr lang="en-US" sz="2400" dirty="0" smtClean="0"/>
              <a:t>  Cost</a:t>
            </a:r>
          </a:p>
          <a:p>
            <a:pPr>
              <a:buFont typeface="Wingdings" pitchFamily="2" charset="2"/>
              <a:buChar char="§"/>
            </a:pPr>
            <a:r>
              <a:rPr lang="en-US" sz="2400" dirty="0" smtClean="0"/>
              <a:t>  Location of the target market</a:t>
            </a:r>
          </a:p>
          <a:p>
            <a:pPr>
              <a:buFont typeface="Wingdings" pitchFamily="2" charset="2"/>
              <a:buChar char="§"/>
            </a:pPr>
            <a:r>
              <a:rPr lang="en-US" sz="2400" dirty="0" smtClean="0"/>
              <a:t>  Kinds of products being sold</a:t>
            </a:r>
          </a:p>
          <a:p>
            <a:pPr>
              <a:buFont typeface="Wingdings" pitchFamily="2" charset="2"/>
              <a:buChar char="§"/>
            </a:pPr>
            <a:r>
              <a:rPr lang="en-US" sz="2400" dirty="0" smtClean="0"/>
              <a:t>  Availability of public transportation</a:t>
            </a:r>
          </a:p>
          <a:p>
            <a:pPr>
              <a:buFont typeface="Wingdings" pitchFamily="2" charset="2"/>
              <a:buChar char="§"/>
            </a:pPr>
            <a:r>
              <a:rPr lang="en-US" sz="2400" dirty="0" smtClean="0"/>
              <a:t>  Customer characteristics</a:t>
            </a:r>
          </a:p>
          <a:p>
            <a:pPr>
              <a:buFont typeface="Wingdings" pitchFamily="2" charset="2"/>
              <a:buChar char="§"/>
            </a:pPr>
            <a:r>
              <a:rPr lang="en-US" sz="2400" dirty="0" smtClean="0"/>
              <a:t>  Competitors location</a:t>
            </a:r>
          </a:p>
          <a:p>
            <a:pPr>
              <a:buFont typeface="Wingdings" pitchFamily="2" charset="2"/>
              <a:buChar char="§"/>
            </a:pPr>
            <a:r>
              <a:rPr lang="en-US" sz="2400" dirty="0" smtClean="0"/>
              <a:t>  Relative ease of traffic flow, including pedestrian</a:t>
            </a:r>
          </a:p>
          <a:p>
            <a:pPr>
              <a:buFont typeface="Wingdings" pitchFamily="2" charset="2"/>
              <a:buChar char="§"/>
            </a:pPr>
            <a:r>
              <a:rPr lang="en-US" sz="2400" dirty="0" smtClean="0"/>
              <a:t>  Parking and major thoroughfares</a:t>
            </a:r>
          </a:p>
          <a:p>
            <a:pPr>
              <a:buFont typeface="Wingdings" pitchFamily="2" charset="2"/>
              <a:buChar char="§"/>
            </a:pPr>
            <a:r>
              <a:rPr lang="en-US" sz="2400" dirty="0" smtClean="0"/>
              <a:t>  Complementary stores</a:t>
            </a:r>
          </a:p>
          <a:p>
            <a:pPr>
              <a:buFont typeface="Wingdings" pitchFamily="2" charset="2"/>
              <a:buChar char="§"/>
            </a:pPr>
            <a:endParaRPr lang="en-IN" sz="2400" dirty="0"/>
          </a:p>
        </p:txBody>
      </p:sp>
      <p:sp>
        <p:nvSpPr>
          <p:cNvPr id="13" name="TextBox 12"/>
          <p:cNvSpPr txBox="1"/>
          <p:nvPr/>
        </p:nvSpPr>
        <p:spPr>
          <a:xfrm>
            <a:off x="928662" y="6215082"/>
            <a:ext cx="7072362" cy="400110"/>
          </a:xfrm>
          <a:prstGeom prst="rect">
            <a:avLst/>
          </a:prstGeom>
          <a:noFill/>
        </p:spPr>
        <p:txBody>
          <a:bodyPr wrap="square" rtlCol="0">
            <a:spAutoFit/>
          </a:bodyPr>
          <a:lstStyle/>
          <a:p>
            <a:pPr algn="ctr"/>
            <a:r>
              <a:rPr lang="en-US" sz="2000" b="1" dirty="0" smtClean="0">
                <a:solidFill>
                  <a:schemeClr val="bg1"/>
                </a:solidFill>
              </a:rPr>
              <a:t>LOCATION SHOULD BE HASSLE FREE FOR THE CUSTOMER</a:t>
            </a:r>
            <a:endParaRPr lang="en-IN" sz="2000" b="1" dirty="0">
              <a:solidFill>
                <a:schemeClr val="bg1"/>
              </a:solidFill>
            </a:endParaRPr>
          </a:p>
        </p:txBody>
      </p:sp>
      <p:pic>
        <p:nvPicPr>
          <p:cNvPr id="91138" name="Picture 2" descr="C:\Users\Admin\Desktop\STORE LOCATION.jpg"/>
          <p:cNvPicPr>
            <a:picLocks noChangeAspect="1" noChangeArrowheads="1"/>
          </p:cNvPicPr>
          <p:nvPr/>
        </p:nvPicPr>
        <p:blipFill>
          <a:blip r:embed="rId2"/>
          <a:srcRect/>
          <a:stretch>
            <a:fillRect/>
          </a:stretch>
        </p:blipFill>
        <p:spPr bwMode="auto">
          <a:xfrm>
            <a:off x="6115082" y="4857760"/>
            <a:ext cx="3028950" cy="1143008"/>
          </a:xfrm>
          <a:prstGeom prst="rect">
            <a:avLst/>
          </a:prstGeom>
          <a:noFill/>
        </p:spPr>
      </p:pic>
      <p:pic>
        <p:nvPicPr>
          <p:cNvPr id="91139" name="Picture 3" descr="C:\Users\Admin\Desktop\STORE LOCATION1.jpg"/>
          <p:cNvPicPr>
            <a:picLocks noChangeAspect="1" noChangeArrowheads="1"/>
          </p:cNvPicPr>
          <p:nvPr/>
        </p:nvPicPr>
        <p:blipFill>
          <a:blip r:embed="rId3"/>
          <a:srcRect/>
          <a:stretch>
            <a:fillRect/>
          </a:stretch>
        </p:blipFill>
        <p:spPr bwMode="auto">
          <a:xfrm>
            <a:off x="-32" y="857233"/>
            <a:ext cx="2933700" cy="785818"/>
          </a:xfrm>
          <a:prstGeom prst="rect">
            <a:avLst/>
          </a:prstGeom>
          <a:noFill/>
        </p:spPr>
      </p:pic>
      <p:pic>
        <p:nvPicPr>
          <p:cNvPr id="135169" name="Picture 1" descr="C:\Users\Admin\Desktop\1.jpg"/>
          <p:cNvPicPr>
            <a:picLocks noChangeAspect="1" noChangeArrowheads="1"/>
          </p:cNvPicPr>
          <p:nvPr/>
        </p:nvPicPr>
        <p:blipFill>
          <a:blip r:embed="rId4"/>
          <a:srcRect/>
          <a:stretch>
            <a:fillRect/>
          </a:stretch>
        </p:blipFill>
        <p:spPr bwMode="auto">
          <a:xfrm>
            <a:off x="7500958" y="-24"/>
            <a:ext cx="1643056" cy="85725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31</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214346" y="119698"/>
            <a:ext cx="9144000" cy="523220"/>
          </a:xfrm>
          <a:prstGeom prst="rect">
            <a:avLst/>
          </a:prstGeom>
          <a:noFill/>
        </p:spPr>
        <p:txBody>
          <a:bodyPr wrap="square" rtlCol="0">
            <a:spAutoFit/>
          </a:bodyPr>
          <a:lstStyle/>
          <a:p>
            <a:pPr algn="ctr"/>
            <a:r>
              <a:rPr lang="en-US" sz="2800" b="1" dirty="0" smtClean="0">
                <a:solidFill>
                  <a:schemeClr val="bg1"/>
                </a:solidFill>
              </a:rPr>
              <a:t>SIX LEVELS OF MERCHANDISE HIERARCHY</a:t>
            </a:r>
            <a:endParaRPr lang="en-IN" sz="2800" b="1" dirty="0">
              <a:solidFill>
                <a:schemeClr val="bg1"/>
              </a:solidFill>
            </a:endParaRPr>
          </a:p>
        </p:txBody>
      </p:sp>
      <p:sp>
        <p:nvSpPr>
          <p:cNvPr id="6" name="TextBox 5"/>
          <p:cNvSpPr txBox="1"/>
          <p:nvPr/>
        </p:nvSpPr>
        <p:spPr>
          <a:xfrm>
            <a:off x="642910" y="928670"/>
            <a:ext cx="7143800" cy="369332"/>
          </a:xfrm>
          <a:prstGeom prst="rect">
            <a:avLst/>
          </a:prstGeom>
          <a:noFill/>
        </p:spPr>
        <p:txBody>
          <a:bodyPr wrap="square" rtlCol="0">
            <a:spAutoFit/>
          </a:bodyPr>
          <a:lstStyle/>
          <a:p>
            <a:r>
              <a:rPr lang="en-IN" dirty="0" smtClean="0"/>
              <a:t>.</a:t>
            </a:r>
          </a:p>
        </p:txBody>
      </p:sp>
      <p:sp>
        <p:nvSpPr>
          <p:cNvPr id="8" name="Rectangle 7"/>
          <p:cNvSpPr/>
          <p:nvPr/>
        </p:nvSpPr>
        <p:spPr>
          <a:xfrm>
            <a:off x="0" y="6072230"/>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86520"/>
            <a:ext cx="8572560" cy="338554"/>
          </a:xfrm>
          <a:prstGeom prst="rect">
            <a:avLst/>
          </a:prstGeom>
          <a:noFill/>
        </p:spPr>
        <p:txBody>
          <a:bodyPr wrap="square" rtlCol="0">
            <a:spAutoFit/>
          </a:bodyPr>
          <a:lstStyle/>
          <a:p>
            <a:pPr algn="ctr"/>
            <a:r>
              <a:rPr lang="en-US" sz="1600" b="1" dirty="0" smtClean="0">
                <a:solidFill>
                  <a:schemeClr val="bg1"/>
                </a:solidFill>
              </a:rPr>
              <a:t>METHOD OF ARRIVING AT THE FINAL PRODUCT</a:t>
            </a:r>
            <a:endParaRPr lang="en-IN" sz="1600" b="1" dirty="0">
              <a:solidFill>
                <a:schemeClr val="bg1"/>
              </a:solidFill>
            </a:endParaRPr>
          </a:p>
        </p:txBody>
      </p:sp>
      <p:sp>
        <p:nvSpPr>
          <p:cNvPr id="10" name="TextBox 9"/>
          <p:cNvSpPr txBox="1"/>
          <p:nvPr/>
        </p:nvSpPr>
        <p:spPr>
          <a:xfrm>
            <a:off x="0" y="760659"/>
            <a:ext cx="9144000" cy="5597299"/>
          </a:xfrm>
          <a:prstGeom prst="rect">
            <a:avLst/>
          </a:prstGeom>
          <a:noFill/>
        </p:spPr>
        <p:txBody>
          <a:bodyPr wrap="square" rtlCol="0">
            <a:spAutoFit/>
          </a:bodyPr>
          <a:lstStyle/>
          <a:p>
            <a:pPr fontAlgn="base"/>
            <a:r>
              <a:rPr lang="en-IN" b="1" dirty="0" smtClean="0"/>
              <a:t>Store-  </a:t>
            </a:r>
            <a:r>
              <a:rPr lang="en-IN" dirty="0" smtClean="0"/>
              <a:t>The first level of the merchandise hierarchy is the store. Before merchandise can be sold, either in a brick-and-mortar location or an online store, the customer needs to reach  the store. </a:t>
            </a:r>
          </a:p>
          <a:p>
            <a:pPr fontAlgn="base"/>
            <a:r>
              <a:rPr lang="en-IN" b="1" dirty="0" smtClean="0"/>
              <a:t>Department- </a:t>
            </a:r>
            <a:r>
              <a:rPr lang="en-IN" dirty="0" smtClean="0"/>
              <a:t>The second level of  merchandise hierarchy is the department level. When the customer arrives at the store, specific departments contain the merchandise. For example, if a customer enters the store and needs an extension cord, he goes to the hardware department. </a:t>
            </a:r>
          </a:p>
          <a:p>
            <a:pPr fontAlgn="base"/>
            <a:r>
              <a:rPr lang="en-IN" b="1" dirty="0" smtClean="0"/>
              <a:t>Classification- </a:t>
            </a:r>
            <a:r>
              <a:rPr lang="en-IN" dirty="0" smtClean="0"/>
              <a:t>The third level of the merchandise hierarchy is the classification of the item. So, if a customer in the hardware department needs an extension cord, she goes to the extension cord area of the department. </a:t>
            </a:r>
          </a:p>
          <a:p>
            <a:pPr fontAlgn="base"/>
            <a:r>
              <a:rPr lang="en-IN" b="1" dirty="0" smtClean="0"/>
              <a:t>Sub-Classification-</a:t>
            </a:r>
            <a:r>
              <a:rPr lang="en-IN" dirty="0" smtClean="0"/>
              <a:t>Sub-classification is the fourth level of the merchandise hierarchy. When the customer sees the extension cords, he realizes there are indoor extension cords and outdoor extension cords. If he needs an indoor extension cord, he goes to the next level of the hierarchy.</a:t>
            </a:r>
          </a:p>
          <a:p>
            <a:pPr fontAlgn="base"/>
            <a:r>
              <a:rPr lang="en-IN" b="1" dirty="0" smtClean="0"/>
              <a:t>Styles- </a:t>
            </a:r>
            <a:r>
              <a:rPr lang="en-IN" dirty="0" smtClean="0"/>
              <a:t>The fifth level of the hierarchy is the style of the merchandise. In this case, the customer sees there are 4-foot extension cords, 6-foot extension cords and 10-foot extension cords. Needing a 6-foot extension cord, she moves to the final level of a six-level merchandise hierarchy.</a:t>
            </a:r>
          </a:p>
          <a:p>
            <a:pPr fontAlgn="base"/>
            <a:r>
              <a:rPr lang="en-IN" b="1" dirty="0" smtClean="0"/>
              <a:t>Pricing- </a:t>
            </a:r>
            <a:r>
              <a:rPr lang="en-IN" dirty="0" smtClean="0"/>
              <a:t>The last level of the merchandise hierarchy is the pricing level. The customer finds three different 6-foot extension cords available and makes his decision based on the price points.</a:t>
            </a:r>
          </a:p>
          <a:p>
            <a:pPr fontAlgn="base"/>
            <a:endParaRPr lang="en-IN" dirty="0" smtClean="0"/>
          </a:p>
          <a:p>
            <a:pPr fontAlgn="base"/>
            <a:endParaRPr lang="en-IN" dirty="0" smtClean="0"/>
          </a:p>
          <a:p>
            <a:pPr fontAlgn="base"/>
            <a:endParaRPr lang="en-IN" dirty="0"/>
          </a:p>
        </p:txBody>
      </p:sp>
      <p:pic>
        <p:nvPicPr>
          <p:cNvPr id="79874" name="Picture 2" descr="C:\Users\Admin\Desktop\S.jpg"/>
          <p:cNvPicPr>
            <a:picLocks noChangeAspect="1" noChangeArrowheads="1"/>
          </p:cNvPicPr>
          <p:nvPr/>
        </p:nvPicPr>
        <p:blipFill>
          <a:blip r:embed="rId2"/>
          <a:srcRect/>
          <a:stretch>
            <a:fillRect/>
          </a:stretch>
        </p:blipFill>
        <p:spPr bwMode="auto">
          <a:xfrm>
            <a:off x="-32" y="5686449"/>
            <a:ext cx="1752600" cy="1171575"/>
          </a:xfrm>
          <a:prstGeom prst="rect">
            <a:avLst/>
          </a:prstGeom>
          <a:noFill/>
        </p:spPr>
      </p:pic>
      <p:pic>
        <p:nvPicPr>
          <p:cNvPr id="79875" name="Picture 3" descr="C:\Users\Admin\Desktop\S1.jpg"/>
          <p:cNvPicPr>
            <a:picLocks noChangeAspect="1" noChangeArrowheads="1"/>
          </p:cNvPicPr>
          <p:nvPr/>
        </p:nvPicPr>
        <p:blipFill>
          <a:blip r:embed="rId3"/>
          <a:srcRect/>
          <a:stretch>
            <a:fillRect/>
          </a:stretch>
        </p:blipFill>
        <p:spPr bwMode="auto">
          <a:xfrm>
            <a:off x="7343807" y="5686449"/>
            <a:ext cx="1800225" cy="1171575"/>
          </a:xfrm>
          <a:prstGeom prst="rect">
            <a:avLst/>
          </a:prstGeom>
          <a:noFill/>
        </p:spPr>
      </p:pic>
      <p:pic>
        <p:nvPicPr>
          <p:cNvPr id="134145" name="Picture 1" descr="C:\Users\Admin\Desktop\10.jpg"/>
          <p:cNvPicPr>
            <a:picLocks noChangeAspect="1" noChangeArrowheads="1"/>
          </p:cNvPicPr>
          <p:nvPr/>
        </p:nvPicPr>
        <p:blipFill>
          <a:blip r:embed="rId4"/>
          <a:srcRect/>
          <a:stretch>
            <a:fillRect/>
          </a:stretch>
        </p:blipFill>
        <p:spPr bwMode="auto">
          <a:xfrm>
            <a:off x="7610505" y="-23"/>
            <a:ext cx="1533527" cy="78581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32</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357222" y="119698"/>
            <a:ext cx="9144000" cy="523220"/>
          </a:xfrm>
          <a:prstGeom prst="rect">
            <a:avLst/>
          </a:prstGeom>
          <a:noFill/>
        </p:spPr>
        <p:txBody>
          <a:bodyPr wrap="square" rtlCol="0">
            <a:spAutoFit/>
          </a:bodyPr>
          <a:lstStyle/>
          <a:p>
            <a:pPr algn="ctr"/>
            <a:r>
              <a:rPr lang="en-US" sz="2800" b="1" dirty="0" smtClean="0">
                <a:solidFill>
                  <a:schemeClr val="bg1"/>
                </a:solidFill>
              </a:rPr>
              <a:t>TYPES OF MERCHANDISE A RETAIL STORE MUST CARRY</a:t>
            </a:r>
            <a:endParaRPr lang="en-IN" sz="2800" b="1" dirty="0">
              <a:solidFill>
                <a:schemeClr val="bg1"/>
              </a:solidFill>
            </a:endParaRPr>
          </a:p>
        </p:txBody>
      </p:sp>
      <p:sp>
        <p:nvSpPr>
          <p:cNvPr id="6" name="TextBox 5"/>
          <p:cNvSpPr txBox="1"/>
          <p:nvPr/>
        </p:nvSpPr>
        <p:spPr>
          <a:xfrm>
            <a:off x="642910" y="928670"/>
            <a:ext cx="7143800" cy="369332"/>
          </a:xfrm>
          <a:prstGeom prst="rect">
            <a:avLst/>
          </a:prstGeom>
          <a:noFill/>
        </p:spPr>
        <p:txBody>
          <a:bodyPr wrap="square" rtlCol="0">
            <a:spAutoFit/>
          </a:bodyPr>
          <a:lstStyle/>
          <a:p>
            <a:r>
              <a:rPr lang="en-IN" dirty="0" smtClean="0"/>
              <a:t>.</a:t>
            </a: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BASIC GUILDELINES FOR INVENTORY MANAGEMENT</a:t>
            </a:r>
            <a:endParaRPr lang="en-IN" sz="2400" b="1" dirty="0">
              <a:solidFill>
                <a:schemeClr val="bg1"/>
              </a:solidFill>
            </a:endParaRPr>
          </a:p>
        </p:txBody>
      </p:sp>
      <p:pic>
        <p:nvPicPr>
          <p:cNvPr id="19457" name="Picture 1" descr="C:\Users\Admin\Desktop\MOMNPOP.jpg"/>
          <p:cNvPicPr>
            <a:picLocks noChangeAspect="1" noChangeArrowheads="1"/>
          </p:cNvPicPr>
          <p:nvPr/>
        </p:nvPicPr>
        <p:blipFill>
          <a:blip r:embed="rId2"/>
          <a:srcRect/>
          <a:stretch>
            <a:fillRect/>
          </a:stretch>
        </p:blipFill>
        <p:spPr bwMode="auto">
          <a:xfrm>
            <a:off x="571472" y="4552966"/>
            <a:ext cx="1619250" cy="1162050"/>
          </a:xfrm>
          <a:prstGeom prst="rect">
            <a:avLst/>
          </a:prstGeom>
          <a:noFill/>
        </p:spPr>
      </p:pic>
      <p:pic>
        <p:nvPicPr>
          <p:cNvPr id="19458" name="Picture 2" descr="C:\Users\Admin\Desktop\MOMNPOP1.jpg"/>
          <p:cNvPicPr>
            <a:picLocks noChangeAspect="1" noChangeArrowheads="1"/>
          </p:cNvPicPr>
          <p:nvPr/>
        </p:nvPicPr>
        <p:blipFill>
          <a:blip r:embed="rId3"/>
          <a:srcRect/>
          <a:stretch>
            <a:fillRect/>
          </a:stretch>
        </p:blipFill>
        <p:spPr bwMode="auto">
          <a:xfrm>
            <a:off x="6929454" y="4495816"/>
            <a:ext cx="1571636" cy="1219200"/>
          </a:xfrm>
          <a:prstGeom prst="rect">
            <a:avLst/>
          </a:prstGeom>
          <a:noFill/>
        </p:spPr>
      </p:pic>
      <p:sp>
        <p:nvSpPr>
          <p:cNvPr id="10" name="TextBox 9"/>
          <p:cNvSpPr txBox="1"/>
          <p:nvPr/>
        </p:nvSpPr>
        <p:spPr>
          <a:xfrm>
            <a:off x="357158" y="1432687"/>
            <a:ext cx="8358246" cy="3139321"/>
          </a:xfrm>
          <a:prstGeom prst="rect">
            <a:avLst/>
          </a:prstGeom>
          <a:noFill/>
        </p:spPr>
        <p:txBody>
          <a:bodyPr wrap="square" rtlCol="0">
            <a:spAutoFit/>
          </a:bodyPr>
          <a:lstStyle/>
          <a:p>
            <a:pPr>
              <a:buFont typeface="Wingdings" pitchFamily="2" charset="2"/>
              <a:buChar char="§"/>
            </a:pPr>
            <a:r>
              <a:rPr lang="en-US" dirty="0" smtClean="0"/>
              <a:t>  Destination Merchandise</a:t>
            </a:r>
          </a:p>
          <a:p>
            <a:pPr>
              <a:buFont typeface="Wingdings" pitchFamily="2" charset="2"/>
              <a:buChar char="§"/>
            </a:pPr>
            <a:endParaRPr lang="en-US" dirty="0" smtClean="0"/>
          </a:p>
          <a:p>
            <a:pPr>
              <a:buFont typeface="Wingdings" pitchFamily="2" charset="2"/>
              <a:buChar char="§"/>
            </a:pPr>
            <a:r>
              <a:rPr lang="en-US" dirty="0" smtClean="0"/>
              <a:t>  Image Enhancer– 10% of total merchandise</a:t>
            </a:r>
          </a:p>
          <a:p>
            <a:pPr>
              <a:buFont typeface="Wingdings" pitchFamily="2" charset="2"/>
              <a:buChar char="§"/>
            </a:pPr>
            <a:endParaRPr lang="en-US" dirty="0" smtClean="0"/>
          </a:p>
          <a:p>
            <a:pPr>
              <a:buFont typeface="Wingdings" pitchFamily="2" charset="2"/>
              <a:buChar char="§"/>
            </a:pPr>
            <a:r>
              <a:rPr lang="en-US" dirty="0" smtClean="0"/>
              <a:t>  Transaction builder</a:t>
            </a:r>
          </a:p>
          <a:p>
            <a:pPr>
              <a:buFont typeface="Wingdings" pitchFamily="2" charset="2"/>
              <a:buChar char="§"/>
            </a:pPr>
            <a:endParaRPr lang="en-US" dirty="0" smtClean="0"/>
          </a:p>
          <a:p>
            <a:pPr>
              <a:buFont typeface="Wingdings" pitchFamily="2" charset="2"/>
              <a:buChar char="§"/>
            </a:pPr>
            <a:r>
              <a:rPr lang="en-US" dirty="0" smtClean="0"/>
              <a:t>  Traffic builder– They create frenzies</a:t>
            </a:r>
          </a:p>
          <a:p>
            <a:pPr>
              <a:buFont typeface="Wingdings" pitchFamily="2" charset="2"/>
              <a:buChar char="§"/>
            </a:pPr>
            <a:endParaRPr lang="en-US" dirty="0" smtClean="0"/>
          </a:p>
          <a:p>
            <a:pPr>
              <a:buFont typeface="Wingdings" pitchFamily="2" charset="2"/>
              <a:buChar char="§"/>
            </a:pPr>
            <a:r>
              <a:rPr lang="en-US" dirty="0" smtClean="0"/>
              <a:t>  Profit generator</a:t>
            </a:r>
          </a:p>
          <a:p>
            <a:pPr>
              <a:buFont typeface="Wingdings" pitchFamily="2" charset="2"/>
              <a:buChar char="§"/>
            </a:pPr>
            <a:endParaRPr lang="en-US" dirty="0" smtClean="0"/>
          </a:p>
          <a:p>
            <a:pPr>
              <a:buFont typeface="Wingdings" pitchFamily="2" charset="2"/>
              <a:buChar char="§"/>
            </a:pPr>
            <a:r>
              <a:rPr lang="en-US" dirty="0" smtClean="0"/>
              <a:t>  Turf protector</a:t>
            </a:r>
            <a:endParaRPr lang="en-IN" dirty="0"/>
          </a:p>
        </p:txBody>
      </p:sp>
      <p:pic>
        <p:nvPicPr>
          <p:cNvPr id="133121" name="Picture 1" descr="C:\Users\Admin\Desktop\11.jpg"/>
          <p:cNvPicPr>
            <a:picLocks noChangeAspect="1" noChangeArrowheads="1"/>
          </p:cNvPicPr>
          <p:nvPr/>
        </p:nvPicPr>
        <p:blipFill>
          <a:blip r:embed="rId4"/>
          <a:srcRect/>
          <a:stretch>
            <a:fillRect/>
          </a:stretch>
        </p:blipFill>
        <p:spPr bwMode="auto">
          <a:xfrm>
            <a:off x="3786182" y="785794"/>
            <a:ext cx="1309686" cy="871537"/>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33</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PRODUCT BREADTH, DEPTH &amp; ASSORTMENT…</a:t>
            </a:r>
            <a:endParaRPr lang="en-IN" sz="2800" b="1" dirty="0">
              <a:solidFill>
                <a:schemeClr val="bg1"/>
              </a:solidFill>
            </a:endParaRP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182045"/>
            <a:ext cx="8572560" cy="461665"/>
          </a:xfrm>
          <a:prstGeom prst="rect">
            <a:avLst/>
          </a:prstGeom>
          <a:noFill/>
        </p:spPr>
        <p:txBody>
          <a:bodyPr wrap="square" rtlCol="0">
            <a:spAutoFit/>
          </a:bodyPr>
          <a:lstStyle/>
          <a:p>
            <a:pPr algn="ctr"/>
            <a:r>
              <a:rPr lang="en-US" sz="2400" b="1" dirty="0" smtClean="0">
                <a:solidFill>
                  <a:schemeClr val="bg1"/>
                </a:solidFill>
              </a:rPr>
              <a:t>PRODUCT BREADTH AND DEPTH-- SALES DRIVERS</a:t>
            </a:r>
            <a:endParaRPr lang="en-IN" sz="2400" b="1" dirty="0">
              <a:solidFill>
                <a:schemeClr val="bg1"/>
              </a:solidFill>
            </a:endParaRPr>
          </a:p>
        </p:txBody>
      </p:sp>
      <p:sp>
        <p:nvSpPr>
          <p:cNvPr id="17" name="TextBox 16"/>
          <p:cNvSpPr txBox="1"/>
          <p:nvPr/>
        </p:nvSpPr>
        <p:spPr>
          <a:xfrm>
            <a:off x="0" y="1071546"/>
            <a:ext cx="9144000" cy="5632311"/>
          </a:xfrm>
          <a:prstGeom prst="rect">
            <a:avLst/>
          </a:prstGeom>
          <a:noFill/>
        </p:spPr>
        <p:txBody>
          <a:bodyPr wrap="square" rtlCol="0">
            <a:spAutoFit/>
          </a:bodyPr>
          <a:lstStyle/>
          <a:p>
            <a:r>
              <a:rPr lang="en-IN" dirty="0" smtClean="0"/>
              <a:t>In the retail industry, product breadth is the variety of products that a store offers. A good selection of merchandise is key to attracting and keeping customers, no matter what type of products you sell. Finding a balance between product breadth, depth, and the merchandise mix will be key to your store's success, but first, you need to understand what it all means. These are the fundamentals of retail  inventory strategy and if you begin with a clear understanding of it, you will find it helpful for years to come.</a:t>
            </a:r>
          </a:p>
          <a:p>
            <a:r>
              <a:rPr lang="en-IN" b="1" dirty="0" smtClean="0"/>
              <a:t>What is Product Breadth?</a:t>
            </a:r>
          </a:p>
          <a:p>
            <a:r>
              <a:rPr lang="en-IN" dirty="0" smtClean="0"/>
              <a:t>In its most basic definition, </a:t>
            </a:r>
            <a:r>
              <a:rPr lang="en-IN" i="1" dirty="0" smtClean="0"/>
              <a:t>product breadth</a:t>
            </a:r>
            <a:r>
              <a:rPr lang="en-IN" dirty="0" smtClean="0"/>
              <a:t> is the variety of product lines that a store offers. It is also known as </a:t>
            </a:r>
            <a:r>
              <a:rPr lang="en-IN" i="1" dirty="0" smtClean="0"/>
              <a:t>product assortment width</a:t>
            </a:r>
            <a:r>
              <a:rPr lang="en-IN" dirty="0" smtClean="0"/>
              <a:t>, </a:t>
            </a:r>
            <a:r>
              <a:rPr lang="en-IN" i="1" dirty="0" smtClean="0"/>
              <a:t>merchandise breadth</a:t>
            </a:r>
            <a:r>
              <a:rPr lang="en-IN" dirty="0" smtClean="0"/>
              <a:t>, and </a:t>
            </a:r>
            <a:r>
              <a:rPr lang="en-IN" i="1" dirty="0" smtClean="0"/>
              <a:t>product line width</a:t>
            </a:r>
            <a:r>
              <a:rPr lang="en-IN" dirty="0" smtClean="0"/>
              <a:t>.</a:t>
            </a:r>
          </a:p>
          <a:p>
            <a:r>
              <a:rPr lang="en-IN" dirty="0" smtClean="0"/>
              <a:t>For instance, a store may only stock 4 items of each SKU, but their product breadth (the variety) may consist of 3,000 different types of products.</a:t>
            </a:r>
          </a:p>
          <a:p>
            <a:r>
              <a:rPr lang="en-IN" b="1" dirty="0" smtClean="0"/>
              <a:t>What is Product Depth?</a:t>
            </a:r>
          </a:p>
          <a:p>
            <a:r>
              <a:rPr lang="en-IN" dirty="0" smtClean="0"/>
              <a:t>The other part of the retail inventory equation is </a:t>
            </a:r>
            <a:r>
              <a:rPr lang="en-IN" i="1" dirty="0" smtClean="0"/>
              <a:t>product depth </a:t>
            </a:r>
            <a:r>
              <a:rPr lang="en-IN" dirty="0" smtClean="0"/>
              <a:t>(also known as </a:t>
            </a:r>
            <a:r>
              <a:rPr lang="en-IN" i="1" dirty="0" smtClean="0"/>
              <a:t>product assortment </a:t>
            </a:r>
            <a:r>
              <a:rPr lang="en-IN" dirty="0" smtClean="0"/>
              <a:t>or </a:t>
            </a:r>
            <a:r>
              <a:rPr lang="en-IN" i="1" dirty="0" smtClean="0"/>
              <a:t>merchandise depth</a:t>
            </a:r>
            <a:r>
              <a:rPr lang="en-IN" dirty="0" smtClean="0"/>
              <a:t>). This is the number of each item or particular styles that you carry of a particular product.</a:t>
            </a:r>
          </a:p>
          <a:p>
            <a:r>
              <a:rPr lang="en-IN" dirty="0" smtClean="0"/>
              <a:t>For instance, a store may strategize that to keep inventory costs down, they will have a shallow product depth. This means they might only stock 3-6 SKUs of each product in the store.</a:t>
            </a:r>
          </a:p>
          <a:p>
            <a:endParaRPr lang="en-IN" dirty="0" smtClean="0"/>
          </a:p>
          <a:p>
            <a:endParaRPr lang="en-IN" dirty="0" smtClean="0"/>
          </a:p>
          <a:p>
            <a:endParaRPr lang="en-IN" dirty="0"/>
          </a:p>
        </p:txBody>
      </p:sp>
      <p:pic>
        <p:nvPicPr>
          <p:cNvPr id="80897" name="Picture 1" descr="C:\Users\Admin\Desktop\SKU.jpg"/>
          <p:cNvPicPr>
            <a:picLocks noChangeAspect="1" noChangeArrowheads="1"/>
          </p:cNvPicPr>
          <p:nvPr/>
        </p:nvPicPr>
        <p:blipFill>
          <a:blip r:embed="rId2"/>
          <a:srcRect/>
          <a:stretch>
            <a:fillRect/>
          </a:stretch>
        </p:blipFill>
        <p:spPr bwMode="auto">
          <a:xfrm>
            <a:off x="-32" y="-24"/>
            <a:ext cx="1071570" cy="1214446"/>
          </a:xfrm>
          <a:prstGeom prst="rect">
            <a:avLst/>
          </a:prstGeom>
          <a:noFill/>
        </p:spPr>
      </p:pic>
      <p:pic>
        <p:nvPicPr>
          <p:cNvPr id="80898" name="Picture 2" descr="C:\Users\Admin\Desktop\SKU1.jpg"/>
          <p:cNvPicPr>
            <a:picLocks noChangeAspect="1" noChangeArrowheads="1"/>
          </p:cNvPicPr>
          <p:nvPr/>
        </p:nvPicPr>
        <p:blipFill>
          <a:blip r:embed="rId3"/>
          <a:srcRect/>
          <a:stretch>
            <a:fillRect/>
          </a:stretch>
        </p:blipFill>
        <p:spPr bwMode="auto">
          <a:xfrm>
            <a:off x="8291546" y="-24"/>
            <a:ext cx="852486" cy="1071562"/>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34</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 PRODUCT BREADTH, DEPTH &amp; ASSORTMENT</a:t>
            </a:r>
            <a:endParaRPr lang="en-IN" sz="2800" b="1" dirty="0">
              <a:solidFill>
                <a:schemeClr val="bg1"/>
              </a:solidFill>
            </a:endParaRPr>
          </a:p>
        </p:txBody>
      </p:sp>
      <p:sp>
        <p:nvSpPr>
          <p:cNvPr id="6" name="TextBox 5"/>
          <p:cNvSpPr txBox="1"/>
          <p:nvPr/>
        </p:nvSpPr>
        <p:spPr>
          <a:xfrm>
            <a:off x="642910" y="928670"/>
            <a:ext cx="7143800" cy="369332"/>
          </a:xfrm>
          <a:prstGeom prst="rect">
            <a:avLst/>
          </a:prstGeom>
          <a:noFill/>
        </p:spPr>
        <p:txBody>
          <a:bodyPr wrap="square" rtlCol="0">
            <a:spAutoFit/>
          </a:bodyPr>
          <a:lstStyle/>
          <a:p>
            <a:r>
              <a:rPr lang="en-IN" dirty="0" smtClean="0"/>
              <a:t>.</a:t>
            </a: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PRODUCT ASSORTMENT REQUIRES CONTINUOUS MONITORING</a:t>
            </a:r>
            <a:endParaRPr lang="en-IN" sz="2400" b="1" dirty="0">
              <a:solidFill>
                <a:schemeClr val="bg1"/>
              </a:solidFill>
            </a:endParaRPr>
          </a:p>
        </p:txBody>
      </p:sp>
      <p:sp>
        <p:nvSpPr>
          <p:cNvPr id="17" name="TextBox 16"/>
          <p:cNvSpPr txBox="1"/>
          <p:nvPr/>
        </p:nvSpPr>
        <p:spPr>
          <a:xfrm>
            <a:off x="0" y="1000108"/>
            <a:ext cx="9144000" cy="4247317"/>
          </a:xfrm>
          <a:prstGeom prst="rect">
            <a:avLst/>
          </a:prstGeom>
          <a:noFill/>
        </p:spPr>
        <p:txBody>
          <a:bodyPr wrap="square" rtlCol="0">
            <a:spAutoFit/>
          </a:bodyPr>
          <a:lstStyle/>
          <a:p>
            <a:r>
              <a:rPr lang="en-IN" b="1" dirty="0" smtClean="0"/>
              <a:t>Product Breadth + Product Depth = Product Assortment</a:t>
            </a:r>
          </a:p>
          <a:p>
            <a:r>
              <a:rPr lang="en-IN" dirty="0" smtClean="0"/>
              <a:t>The product breadth is the number of product lines, while the product depth is the variety within each of those lines.</a:t>
            </a:r>
          </a:p>
          <a:p>
            <a:r>
              <a:rPr lang="en-IN" dirty="0" smtClean="0"/>
              <a:t>These two elements combine to make up the store's </a:t>
            </a:r>
            <a:r>
              <a:rPr lang="en-IN" i="1" dirty="0" smtClean="0"/>
              <a:t>product assortment </a:t>
            </a:r>
            <a:r>
              <a:rPr lang="en-IN" dirty="0" smtClean="0"/>
              <a:t>or </a:t>
            </a:r>
            <a:r>
              <a:rPr lang="en-IN" i="1" dirty="0" smtClean="0"/>
              <a:t>merchandise mix.</a:t>
            </a:r>
            <a:endParaRPr lang="en-IN" dirty="0" smtClean="0"/>
          </a:p>
          <a:p>
            <a:r>
              <a:rPr lang="en-IN" dirty="0" smtClean="0"/>
              <a:t>Speciality retailers will likely have a smaller product breadth than a general merchandise store. This is because their products have a narrower focus and specific niches. However, they may have an equal, if not wider, product depth if they choose to stock a greater variety of each product line.</a:t>
            </a:r>
          </a:p>
          <a:p>
            <a:r>
              <a:rPr lang="en-IN" dirty="0" smtClean="0"/>
              <a:t>A candle store, for example, will have a smaller variety (or breadth) of products than a corner drug store, even if they have the same number of products in inventory.</a:t>
            </a:r>
          </a:p>
          <a:p>
            <a:r>
              <a:rPr lang="en-IN" dirty="0" smtClean="0"/>
              <a:t>The candle store stocks only 20 varieties of candles (the breadth), but they may stock 30 </a:t>
            </a:r>
            <a:r>
              <a:rPr lang="en-IN" dirty="0" err="1" smtClean="0"/>
              <a:t>colors</a:t>
            </a:r>
            <a:r>
              <a:rPr lang="en-IN" dirty="0" smtClean="0"/>
              <a:t> and scents (the depth) of each of those candles.</a:t>
            </a:r>
          </a:p>
          <a:p>
            <a:r>
              <a:rPr lang="en-IN" dirty="0" smtClean="0"/>
              <a:t>The corner drug store stocks 200 different products (the breadth), but may stock only 1 or 2 variations, brands or styles (the depth) of each product.</a:t>
            </a:r>
          </a:p>
          <a:p>
            <a:endParaRPr lang="en-IN" dirty="0"/>
          </a:p>
        </p:txBody>
      </p:sp>
      <p:pic>
        <p:nvPicPr>
          <p:cNvPr id="131073" name="Picture 1" descr="C:\Users\Admin\Desktop\download (5).jpg"/>
          <p:cNvPicPr>
            <a:picLocks noChangeAspect="1" noChangeArrowheads="1"/>
          </p:cNvPicPr>
          <p:nvPr/>
        </p:nvPicPr>
        <p:blipFill>
          <a:blip r:embed="rId2"/>
          <a:srcRect/>
          <a:stretch>
            <a:fillRect/>
          </a:stretch>
        </p:blipFill>
        <p:spPr bwMode="auto">
          <a:xfrm>
            <a:off x="-32" y="5000636"/>
            <a:ext cx="2466975" cy="1071570"/>
          </a:xfrm>
          <a:prstGeom prst="rect">
            <a:avLst/>
          </a:prstGeom>
          <a:noFill/>
        </p:spPr>
      </p:pic>
      <p:pic>
        <p:nvPicPr>
          <p:cNvPr id="131074" name="Picture 2" descr="C:\Users\Admin\Desktop\download (6).jpg"/>
          <p:cNvPicPr>
            <a:picLocks noChangeAspect="1" noChangeArrowheads="1"/>
          </p:cNvPicPr>
          <p:nvPr/>
        </p:nvPicPr>
        <p:blipFill>
          <a:blip r:embed="rId3"/>
          <a:srcRect/>
          <a:stretch>
            <a:fillRect/>
          </a:stretch>
        </p:blipFill>
        <p:spPr bwMode="auto">
          <a:xfrm>
            <a:off x="6400832" y="4929198"/>
            <a:ext cx="2743200" cy="1143008"/>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35</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PRINCIPLES OF STORE DESIGN</a:t>
            </a:r>
            <a:endParaRPr lang="en-IN" sz="2800" b="1" dirty="0">
              <a:solidFill>
                <a:schemeClr val="bg1"/>
              </a:solidFill>
            </a:endParaRPr>
          </a:p>
        </p:txBody>
      </p:sp>
      <p:sp>
        <p:nvSpPr>
          <p:cNvPr id="6" name="TextBox 5"/>
          <p:cNvSpPr txBox="1"/>
          <p:nvPr/>
        </p:nvSpPr>
        <p:spPr>
          <a:xfrm>
            <a:off x="0" y="2861447"/>
            <a:ext cx="9144000" cy="3139321"/>
          </a:xfrm>
          <a:prstGeom prst="rect">
            <a:avLst/>
          </a:prstGeom>
          <a:noFill/>
        </p:spPr>
        <p:txBody>
          <a:bodyPr wrap="square" rtlCol="0">
            <a:spAutoFit/>
          </a:bodyPr>
          <a:lstStyle/>
          <a:p>
            <a:pPr fontAlgn="base"/>
            <a:r>
              <a:rPr lang="en-IN" dirty="0" smtClean="0"/>
              <a:t>A retail store has one goal and one goal only: to get consumers over the threshold of a store, and influence them to part with their cash.</a:t>
            </a:r>
          </a:p>
          <a:p>
            <a:pPr fontAlgn="base"/>
            <a:endParaRPr lang="en-IN" dirty="0" smtClean="0"/>
          </a:p>
          <a:p>
            <a:pPr fontAlgn="base">
              <a:buFont typeface="Wingdings" pitchFamily="2" charset="2"/>
              <a:buChar char="§"/>
            </a:pPr>
            <a:r>
              <a:rPr lang="en-US" dirty="0" smtClean="0"/>
              <a:t>  Eye catching visual merchandising.</a:t>
            </a:r>
          </a:p>
          <a:p>
            <a:pPr fontAlgn="base">
              <a:buFont typeface="Wingdings" pitchFamily="2" charset="2"/>
              <a:buChar char="§"/>
            </a:pPr>
            <a:r>
              <a:rPr lang="en-US" dirty="0" smtClean="0"/>
              <a:t>  Slow down the customer journey in the store.</a:t>
            </a:r>
          </a:p>
          <a:p>
            <a:pPr fontAlgn="base">
              <a:buFont typeface="Wingdings" pitchFamily="2" charset="2"/>
              <a:buChar char="§"/>
            </a:pPr>
            <a:r>
              <a:rPr lang="en-US" dirty="0" smtClean="0"/>
              <a:t>  Mark out the customer pathway around the store.</a:t>
            </a:r>
          </a:p>
          <a:p>
            <a:pPr fontAlgn="base">
              <a:buFont typeface="Wingdings" pitchFamily="2" charset="2"/>
              <a:buChar char="§"/>
            </a:pPr>
            <a:r>
              <a:rPr lang="en-US" dirty="0" smtClean="0"/>
              <a:t>  Steer customers to the right of the store.</a:t>
            </a:r>
          </a:p>
          <a:p>
            <a:pPr fontAlgn="base">
              <a:buFont typeface="Wingdings" pitchFamily="2" charset="2"/>
              <a:buChar char="§"/>
            </a:pPr>
            <a:r>
              <a:rPr lang="en-US" dirty="0" smtClean="0"/>
              <a:t>  Be bold creative and innovative with store design.</a:t>
            </a:r>
          </a:p>
          <a:p>
            <a:pPr fontAlgn="base">
              <a:buFont typeface="Wingdings" pitchFamily="2" charset="2"/>
              <a:buChar char="§"/>
            </a:pPr>
            <a:r>
              <a:rPr lang="en-US" dirty="0" smtClean="0"/>
              <a:t>  Aerate the store design and layout.</a:t>
            </a:r>
          </a:p>
          <a:p>
            <a:pPr fontAlgn="base">
              <a:buFont typeface="Wingdings" pitchFamily="2" charset="2"/>
              <a:buChar char="§"/>
            </a:pPr>
            <a:r>
              <a:rPr lang="en-US" dirty="0" smtClean="0"/>
              <a:t>  Make the most of any shop space.</a:t>
            </a:r>
            <a:endParaRPr lang="en-IN" dirty="0" smtClean="0"/>
          </a:p>
          <a:p>
            <a:r>
              <a:rPr lang="en-IN" dirty="0" smtClean="0"/>
              <a:t>.</a:t>
            </a: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THE ULTIMATE TEST IS MAKE THE CUSTOMER ENJOY AND SPEND</a:t>
            </a:r>
            <a:endParaRPr lang="en-IN" sz="2400" b="1" dirty="0">
              <a:solidFill>
                <a:schemeClr val="bg1"/>
              </a:solidFill>
            </a:endParaRPr>
          </a:p>
        </p:txBody>
      </p:sp>
      <p:pic>
        <p:nvPicPr>
          <p:cNvPr id="20481" name="Picture 1" descr="C:\Users\Admin\Desktop\store design1.jpg"/>
          <p:cNvPicPr>
            <a:picLocks noChangeAspect="1" noChangeArrowheads="1"/>
          </p:cNvPicPr>
          <p:nvPr/>
        </p:nvPicPr>
        <p:blipFill>
          <a:blip r:embed="rId2"/>
          <a:srcRect/>
          <a:stretch>
            <a:fillRect/>
          </a:stretch>
        </p:blipFill>
        <p:spPr bwMode="auto">
          <a:xfrm>
            <a:off x="7124730" y="4562491"/>
            <a:ext cx="1733550" cy="1152525"/>
          </a:xfrm>
          <a:prstGeom prst="rect">
            <a:avLst/>
          </a:prstGeom>
          <a:noFill/>
        </p:spPr>
      </p:pic>
      <p:pic>
        <p:nvPicPr>
          <p:cNvPr id="20482" name="Picture 2" descr="C:\Users\Admin\Desktop\store design.jpg"/>
          <p:cNvPicPr>
            <a:picLocks noChangeAspect="1" noChangeArrowheads="1"/>
          </p:cNvPicPr>
          <p:nvPr/>
        </p:nvPicPr>
        <p:blipFill>
          <a:blip r:embed="rId3"/>
          <a:srcRect/>
          <a:stretch>
            <a:fillRect/>
          </a:stretch>
        </p:blipFill>
        <p:spPr bwMode="auto">
          <a:xfrm>
            <a:off x="357158" y="1142984"/>
            <a:ext cx="1485900" cy="1152525"/>
          </a:xfrm>
          <a:prstGeom prst="rect">
            <a:avLst/>
          </a:prstGeom>
          <a:noFill/>
        </p:spPr>
      </p:pic>
      <p:pic>
        <p:nvPicPr>
          <p:cNvPr id="130049" name="Picture 1" descr="C:\Users\Admin\Desktop\download.png"/>
          <p:cNvPicPr>
            <a:picLocks noChangeAspect="1" noChangeArrowheads="1"/>
          </p:cNvPicPr>
          <p:nvPr/>
        </p:nvPicPr>
        <p:blipFill>
          <a:blip r:embed="rId4"/>
          <a:srcRect/>
          <a:stretch>
            <a:fillRect/>
          </a:stretch>
        </p:blipFill>
        <p:spPr bwMode="auto">
          <a:xfrm>
            <a:off x="7072330" y="-24"/>
            <a:ext cx="2071702" cy="785818"/>
          </a:xfrm>
          <a:prstGeom prst="rect">
            <a:avLst/>
          </a:prstGeom>
          <a:noFill/>
        </p:spPr>
      </p:pic>
      <p:pic>
        <p:nvPicPr>
          <p:cNvPr id="130050" name="Picture 2" descr="C:\Users\Admin\Desktop\images.png"/>
          <p:cNvPicPr>
            <a:picLocks noChangeAspect="1" noChangeArrowheads="1"/>
          </p:cNvPicPr>
          <p:nvPr/>
        </p:nvPicPr>
        <p:blipFill>
          <a:blip r:embed="rId5"/>
          <a:srcRect/>
          <a:stretch>
            <a:fillRect/>
          </a:stretch>
        </p:blipFill>
        <p:spPr bwMode="auto">
          <a:xfrm>
            <a:off x="-32" y="-24"/>
            <a:ext cx="2143140" cy="785818"/>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36</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PRINCIPLES OF STORE DESIGN</a:t>
            </a:r>
            <a:endParaRPr lang="en-IN" sz="2800" b="1" dirty="0">
              <a:solidFill>
                <a:schemeClr val="bg1"/>
              </a:solidFill>
            </a:endParaRP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0" y="6215082"/>
            <a:ext cx="9144000" cy="461665"/>
          </a:xfrm>
          <a:prstGeom prst="rect">
            <a:avLst/>
          </a:prstGeom>
          <a:noFill/>
        </p:spPr>
        <p:txBody>
          <a:bodyPr wrap="square" rtlCol="0">
            <a:spAutoFit/>
          </a:bodyPr>
          <a:lstStyle/>
          <a:p>
            <a:pPr algn="ctr"/>
            <a:r>
              <a:rPr lang="en-US" sz="2400" b="1" dirty="0" smtClean="0">
                <a:solidFill>
                  <a:schemeClr val="bg1"/>
                </a:solidFill>
              </a:rPr>
              <a:t>THE ULTIMATE TEST OF A GOOD PLANOGRAM IS THE SALES VOLUME</a:t>
            </a:r>
            <a:endParaRPr lang="en-IN" sz="2400" b="1" dirty="0">
              <a:solidFill>
                <a:schemeClr val="bg1"/>
              </a:solidFill>
            </a:endParaRPr>
          </a:p>
        </p:txBody>
      </p:sp>
      <p:pic>
        <p:nvPicPr>
          <p:cNvPr id="20481" name="Picture 1" descr="C:\Users\Admin\Desktop\store design1.jpg"/>
          <p:cNvPicPr>
            <a:picLocks noChangeAspect="1" noChangeArrowheads="1"/>
          </p:cNvPicPr>
          <p:nvPr/>
        </p:nvPicPr>
        <p:blipFill>
          <a:blip r:embed="rId2"/>
          <a:srcRect/>
          <a:stretch>
            <a:fillRect/>
          </a:stretch>
        </p:blipFill>
        <p:spPr bwMode="auto">
          <a:xfrm>
            <a:off x="7124730" y="4562491"/>
            <a:ext cx="1733550" cy="1152525"/>
          </a:xfrm>
          <a:prstGeom prst="rect">
            <a:avLst/>
          </a:prstGeom>
          <a:noFill/>
        </p:spPr>
      </p:pic>
      <p:pic>
        <p:nvPicPr>
          <p:cNvPr id="20482" name="Picture 2" descr="C:\Users\Admin\Desktop\store design.jpg"/>
          <p:cNvPicPr>
            <a:picLocks noChangeAspect="1" noChangeArrowheads="1"/>
          </p:cNvPicPr>
          <p:nvPr/>
        </p:nvPicPr>
        <p:blipFill>
          <a:blip r:embed="rId3"/>
          <a:srcRect/>
          <a:stretch>
            <a:fillRect/>
          </a:stretch>
        </p:blipFill>
        <p:spPr bwMode="auto">
          <a:xfrm>
            <a:off x="7658132" y="-23"/>
            <a:ext cx="1485900" cy="785818"/>
          </a:xfrm>
          <a:prstGeom prst="rect">
            <a:avLst/>
          </a:prstGeom>
          <a:noFill/>
        </p:spPr>
      </p:pic>
      <p:pic>
        <p:nvPicPr>
          <p:cNvPr id="86018" name="Picture 2" descr="C:\Users\Admin\Desktop\planogram.jpg"/>
          <p:cNvPicPr>
            <a:picLocks noChangeAspect="1" noChangeArrowheads="1"/>
          </p:cNvPicPr>
          <p:nvPr/>
        </p:nvPicPr>
        <p:blipFill>
          <a:blip r:embed="rId4"/>
          <a:srcRect/>
          <a:stretch>
            <a:fillRect/>
          </a:stretch>
        </p:blipFill>
        <p:spPr bwMode="auto">
          <a:xfrm>
            <a:off x="357158" y="1142984"/>
            <a:ext cx="2119313" cy="1501775"/>
          </a:xfrm>
          <a:prstGeom prst="rect">
            <a:avLst/>
          </a:prstGeom>
          <a:noFill/>
        </p:spPr>
      </p:pic>
      <p:sp>
        <p:nvSpPr>
          <p:cNvPr id="11" name="TextBox 10"/>
          <p:cNvSpPr txBox="1"/>
          <p:nvPr/>
        </p:nvSpPr>
        <p:spPr>
          <a:xfrm>
            <a:off x="0" y="3143248"/>
            <a:ext cx="6715140" cy="2031325"/>
          </a:xfrm>
          <a:prstGeom prst="rect">
            <a:avLst/>
          </a:prstGeom>
          <a:noFill/>
        </p:spPr>
        <p:txBody>
          <a:bodyPr wrap="square" rtlCol="0">
            <a:spAutoFit/>
          </a:bodyPr>
          <a:lstStyle/>
          <a:p>
            <a:r>
              <a:rPr lang="en-IN" b="1" dirty="0" err="1" smtClean="0"/>
              <a:t>Planograms</a:t>
            </a:r>
            <a:r>
              <a:rPr lang="en-IN" dirty="0" smtClean="0"/>
              <a:t>, also known as </a:t>
            </a:r>
            <a:r>
              <a:rPr lang="en-IN" b="1" dirty="0" err="1" smtClean="0"/>
              <a:t>plano</a:t>
            </a:r>
            <a:r>
              <a:rPr lang="en-IN" b="1" dirty="0" smtClean="0"/>
              <a:t>-grams</a:t>
            </a:r>
            <a:r>
              <a:rPr lang="en-IN" dirty="0" smtClean="0"/>
              <a:t>, </a:t>
            </a:r>
            <a:r>
              <a:rPr lang="en-IN" b="1" dirty="0" smtClean="0"/>
              <a:t>plan-o-grams</a:t>
            </a:r>
            <a:r>
              <a:rPr lang="en-IN" dirty="0" smtClean="0"/>
              <a:t>, schematics and </a:t>
            </a:r>
            <a:r>
              <a:rPr lang="en-IN" b="1" dirty="0" smtClean="0"/>
              <a:t>POGs</a:t>
            </a:r>
            <a:r>
              <a:rPr lang="en-IN" dirty="0" smtClean="0"/>
              <a:t>, are visual representations of a store's products or services. They are considered a tool for visual merchandising. According to the Oxford Dictionary, “It is a diagram or model that indicates the placement of retail products on shelves in order to maximize sales.” </a:t>
            </a:r>
            <a:r>
              <a:rPr lang="en-IN" dirty="0" err="1" smtClean="0"/>
              <a:t>Planograms</a:t>
            </a:r>
            <a:r>
              <a:rPr lang="en-IN" dirty="0" smtClean="0"/>
              <a:t> therefore help dictate a retail store's layout. The ultimate effectiveness of the </a:t>
            </a:r>
            <a:r>
              <a:rPr lang="en-IN" dirty="0" err="1" smtClean="0"/>
              <a:t>planogram</a:t>
            </a:r>
            <a:r>
              <a:rPr lang="en-IN" dirty="0" smtClean="0"/>
              <a:t> can be measured by sales volume.</a:t>
            </a:r>
            <a:endParaRPr lang="en-IN"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37</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APPROX SIZE OF STORES &amp; SKUs</a:t>
            </a:r>
            <a:endParaRPr lang="en-IN" sz="2800" b="1" dirty="0">
              <a:solidFill>
                <a:schemeClr val="bg1"/>
              </a:solidFill>
            </a:endParaRP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SIZE HAS A DIRECT BEARING WITH SKUs</a:t>
            </a:r>
            <a:endParaRPr lang="en-IN" sz="2400" b="1" dirty="0">
              <a:solidFill>
                <a:schemeClr val="bg1"/>
              </a:solidFill>
            </a:endParaRPr>
          </a:p>
        </p:txBody>
      </p:sp>
      <p:pic>
        <p:nvPicPr>
          <p:cNvPr id="20481" name="Picture 1" descr="C:\Users\Admin\Desktop\store design1.jpg"/>
          <p:cNvPicPr>
            <a:picLocks noChangeAspect="1" noChangeArrowheads="1"/>
          </p:cNvPicPr>
          <p:nvPr/>
        </p:nvPicPr>
        <p:blipFill>
          <a:blip r:embed="rId2"/>
          <a:srcRect/>
          <a:stretch>
            <a:fillRect/>
          </a:stretch>
        </p:blipFill>
        <p:spPr bwMode="auto">
          <a:xfrm>
            <a:off x="7124730" y="4562491"/>
            <a:ext cx="1733550" cy="1152525"/>
          </a:xfrm>
          <a:prstGeom prst="rect">
            <a:avLst/>
          </a:prstGeom>
          <a:noFill/>
        </p:spPr>
      </p:pic>
      <p:pic>
        <p:nvPicPr>
          <p:cNvPr id="20482" name="Picture 2" descr="C:\Users\Admin\Desktop\store design.jpg"/>
          <p:cNvPicPr>
            <a:picLocks noChangeAspect="1" noChangeArrowheads="1"/>
          </p:cNvPicPr>
          <p:nvPr/>
        </p:nvPicPr>
        <p:blipFill>
          <a:blip r:embed="rId3"/>
          <a:srcRect/>
          <a:stretch>
            <a:fillRect/>
          </a:stretch>
        </p:blipFill>
        <p:spPr bwMode="auto">
          <a:xfrm>
            <a:off x="-32" y="-23"/>
            <a:ext cx="1928826" cy="785817"/>
          </a:xfrm>
          <a:prstGeom prst="rect">
            <a:avLst/>
          </a:prstGeom>
          <a:noFill/>
        </p:spPr>
      </p:pic>
      <p:graphicFrame>
        <p:nvGraphicFramePr>
          <p:cNvPr id="10" name="Table 9"/>
          <p:cNvGraphicFramePr>
            <a:graphicFrameLocks noGrp="1"/>
          </p:cNvGraphicFramePr>
          <p:nvPr/>
        </p:nvGraphicFramePr>
        <p:xfrm>
          <a:off x="2074861" y="1357298"/>
          <a:ext cx="4783155" cy="3000395"/>
        </p:xfrm>
        <a:graphic>
          <a:graphicData uri="http://schemas.openxmlformats.org/drawingml/2006/table">
            <a:tbl>
              <a:tblPr/>
              <a:tblGrid>
                <a:gridCol w="680271"/>
                <a:gridCol w="1349913"/>
                <a:gridCol w="1392429"/>
                <a:gridCol w="680271"/>
                <a:gridCol w="680271"/>
              </a:tblGrid>
              <a:tr h="619800">
                <a:tc>
                  <a:txBody>
                    <a:bodyPr/>
                    <a:lstStyle/>
                    <a:p>
                      <a:pPr algn="ctr" fontAlgn="b"/>
                      <a:r>
                        <a:rPr lang="en-IN" sz="1100" b="1" i="0" u="none" strike="noStrike" dirty="0">
                          <a:solidFill>
                            <a:srgbClr val="000000"/>
                          </a:solidFill>
                          <a:latin typeface="Calibri"/>
                        </a:rPr>
                        <a:t>S.NO</a:t>
                      </a:r>
                    </a:p>
                  </a:txBody>
                  <a:tcPr marL="0" marR="0" marT="0" marB="0" anchor="b">
                    <a:lnL>
                      <a:noFill/>
                    </a:lnL>
                    <a:lnR>
                      <a:noFill/>
                    </a:lnR>
                    <a:lnT>
                      <a:noFill/>
                    </a:lnT>
                    <a:lnB>
                      <a:noFill/>
                    </a:lnB>
                  </a:tcPr>
                </a:tc>
                <a:tc>
                  <a:txBody>
                    <a:bodyPr/>
                    <a:lstStyle/>
                    <a:p>
                      <a:pPr algn="ctr" fontAlgn="b"/>
                      <a:r>
                        <a:rPr lang="en-IN" sz="1100" b="1" i="0" u="none" strike="noStrike">
                          <a:solidFill>
                            <a:srgbClr val="000000"/>
                          </a:solidFill>
                          <a:latin typeface="Calibri"/>
                        </a:rPr>
                        <a:t>TYPE OF STORE</a:t>
                      </a:r>
                    </a:p>
                  </a:txBody>
                  <a:tcPr marL="0" marR="0" marT="0" marB="0" anchor="b">
                    <a:lnL>
                      <a:noFill/>
                    </a:lnL>
                    <a:lnR>
                      <a:noFill/>
                    </a:lnR>
                    <a:lnT>
                      <a:noFill/>
                    </a:lnT>
                    <a:lnB>
                      <a:noFill/>
                    </a:lnB>
                  </a:tcPr>
                </a:tc>
                <a:tc>
                  <a:txBody>
                    <a:bodyPr/>
                    <a:lstStyle/>
                    <a:p>
                      <a:pPr algn="ctr" fontAlgn="b"/>
                      <a:r>
                        <a:rPr lang="en-IN" sz="1100" b="1" i="0" u="none" strike="noStrike">
                          <a:solidFill>
                            <a:srgbClr val="000000"/>
                          </a:solidFill>
                          <a:latin typeface="Calibri"/>
                        </a:rPr>
                        <a:t>APPROXIMATE AREA</a:t>
                      </a:r>
                    </a:p>
                  </a:txBody>
                  <a:tcPr marL="0" marR="0" marT="0" marB="0" anchor="b">
                    <a:lnL>
                      <a:noFill/>
                    </a:lnL>
                    <a:lnR>
                      <a:noFill/>
                    </a:lnR>
                    <a:lnT>
                      <a:noFill/>
                    </a:lnT>
                    <a:lnB>
                      <a:noFill/>
                    </a:lnB>
                  </a:tcPr>
                </a:tc>
                <a:tc>
                  <a:txBody>
                    <a:bodyPr/>
                    <a:lstStyle/>
                    <a:p>
                      <a:pPr algn="ctr" fontAlgn="b"/>
                      <a:endParaRPr lang="en-IN" sz="11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r>
                        <a:rPr lang="en-IN" sz="1100" b="1" i="0" u="none" strike="noStrike">
                          <a:solidFill>
                            <a:srgbClr val="000000"/>
                          </a:solidFill>
                          <a:latin typeface="Calibri"/>
                        </a:rPr>
                        <a:t>NO OF SKUs</a:t>
                      </a:r>
                    </a:p>
                  </a:txBody>
                  <a:tcPr marL="0" marR="0" marT="0" marB="0" anchor="b">
                    <a:lnL>
                      <a:noFill/>
                    </a:lnL>
                    <a:lnR>
                      <a:noFill/>
                    </a:lnR>
                    <a:lnT>
                      <a:noFill/>
                    </a:lnT>
                    <a:lnB>
                      <a:noFill/>
                    </a:lnB>
                  </a:tcPr>
                </a:tc>
              </a:tr>
              <a:tr h="352159">
                <a:tc>
                  <a:txBody>
                    <a:bodyPr/>
                    <a:lstStyle/>
                    <a:p>
                      <a:pPr algn="ctr" fontAlgn="b"/>
                      <a:endParaRPr lang="en-IN" sz="11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en-IN" sz="11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r>
                        <a:rPr lang="en-IN" sz="1100" b="1" i="0" u="none" strike="noStrike">
                          <a:solidFill>
                            <a:srgbClr val="000000"/>
                          </a:solidFill>
                          <a:latin typeface="Calibri"/>
                        </a:rPr>
                        <a:t>( SQ FT)</a:t>
                      </a:r>
                    </a:p>
                  </a:txBody>
                  <a:tcPr marL="0" marR="0" marT="0" marB="0" anchor="b">
                    <a:lnL>
                      <a:noFill/>
                    </a:lnL>
                    <a:lnR>
                      <a:noFill/>
                    </a:lnR>
                    <a:lnT>
                      <a:noFill/>
                    </a:lnT>
                    <a:lnB>
                      <a:noFill/>
                    </a:lnB>
                  </a:tcPr>
                </a:tc>
                <a:tc>
                  <a:txBody>
                    <a:bodyPr/>
                    <a:lstStyle/>
                    <a:p>
                      <a:pPr algn="ctr" fontAlgn="b"/>
                      <a:endParaRPr lang="en-IN" sz="11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en-IN" sz="1100" b="1" i="0" u="none" strike="noStrike">
                        <a:solidFill>
                          <a:srgbClr val="000000"/>
                        </a:solidFill>
                        <a:latin typeface="Calibri"/>
                      </a:endParaRPr>
                    </a:p>
                  </a:txBody>
                  <a:tcPr marL="0" marR="0" marT="0" marB="0" anchor="b">
                    <a:lnL>
                      <a:noFill/>
                    </a:lnL>
                    <a:lnR>
                      <a:noFill/>
                    </a:lnR>
                    <a:lnT>
                      <a:noFill/>
                    </a:lnT>
                    <a:lnB>
                      <a:noFill/>
                    </a:lnB>
                  </a:tcPr>
                </a:tc>
              </a:tr>
              <a:tr h="352159">
                <a:tc>
                  <a:txBody>
                    <a:bodyPr/>
                    <a:lstStyle/>
                    <a:p>
                      <a:pPr algn="ctr" fontAlgn="b"/>
                      <a:r>
                        <a:rPr lang="en-IN" sz="1100" b="0" i="0" u="none" strike="noStrike">
                          <a:solidFill>
                            <a:srgbClr val="000000"/>
                          </a:solidFill>
                          <a:latin typeface="Calibri"/>
                        </a:rPr>
                        <a:t>1</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MOM &amp; POP STORES</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500</a:t>
                      </a:r>
                    </a:p>
                  </a:txBody>
                  <a:tcPr marL="0" marR="0" marT="0" marB="0" anchor="b">
                    <a:lnL>
                      <a:noFill/>
                    </a:lnL>
                    <a:lnR>
                      <a:noFill/>
                    </a:lnR>
                    <a:lnT>
                      <a:noFill/>
                    </a:lnT>
                    <a:lnB>
                      <a:noFill/>
                    </a:lnB>
                  </a:tcPr>
                </a:tc>
                <a:tc>
                  <a:txBody>
                    <a:bodyPr/>
                    <a:lstStyle/>
                    <a:p>
                      <a:pPr algn="ctr" fontAlgn="b"/>
                      <a:endParaRPr lang="en-IN"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5000</a:t>
                      </a:r>
                    </a:p>
                  </a:txBody>
                  <a:tcPr marL="0" marR="0" marT="0" marB="0" anchor="b">
                    <a:lnL>
                      <a:noFill/>
                    </a:lnL>
                    <a:lnR>
                      <a:noFill/>
                    </a:lnR>
                    <a:lnT>
                      <a:noFill/>
                    </a:lnT>
                    <a:lnB>
                      <a:noFill/>
                    </a:lnB>
                  </a:tcPr>
                </a:tc>
              </a:tr>
              <a:tr h="352159">
                <a:tc>
                  <a:txBody>
                    <a:bodyPr/>
                    <a:lstStyle/>
                    <a:p>
                      <a:pPr algn="ctr" fontAlgn="b"/>
                      <a:r>
                        <a:rPr lang="en-IN" sz="1100" b="0" i="0" u="none" strike="noStrike">
                          <a:solidFill>
                            <a:srgbClr val="000000"/>
                          </a:solidFill>
                          <a:latin typeface="Calibri"/>
                        </a:rPr>
                        <a:t>2</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DISCOUNT STORES</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500</a:t>
                      </a:r>
                    </a:p>
                  </a:txBody>
                  <a:tcPr marL="0" marR="0" marT="0" marB="0" anchor="b">
                    <a:lnL>
                      <a:noFill/>
                    </a:lnL>
                    <a:lnR>
                      <a:noFill/>
                    </a:lnR>
                    <a:lnT>
                      <a:noFill/>
                    </a:lnT>
                    <a:lnB>
                      <a:noFill/>
                    </a:lnB>
                  </a:tcPr>
                </a:tc>
                <a:tc>
                  <a:txBody>
                    <a:bodyPr/>
                    <a:lstStyle/>
                    <a:p>
                      <a:pPr algn="ctr" fontAlgn="b"/>
                      <a:endParaRPr lang="en-IN"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1000</a:t>
                      </a:r>
                    </a:p>
                  </a:txBody>
                  <a:tcPr marL="0" marR="0" marT="0" marB="0" anchor="b">
                    <a:lnL>
                      <a:noFill/>
                    </a:lnL>
                    <a:lnR>
                      <a:noFill/>
                    </a:lnR>
                    <a:lnT>
                      <a:noFill/>
                    </a:lnT>
                    <a:lnB>
                      <a:noFill/>
                    </a:lnB>
                  </a:tcPr>
                </a:tc>
              </a:tr>
              <a:tr h="619800">
                <a:tc>
                  <a:txBody>
                    <a:bodyPr/>
                    <a:lstStyle/>
                    <a:p>
                      <a:pPr algn="ctr" fontAlgn="b"/>
                      <a:r>
                        <a:rPr lang="en-IN" sz="1100" b="0" i="0" u="none" strike="noStrike">
                          <a:solidFill>
                            <a:srgbClr val="000000"/>
                          </a:solidFill>
                          <a:latin typeface="Calibri"/>
                        </a:rPr>
                        <a:t>3</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DEPARTMENT STORES</a:t>
                      </a:r>
                    </a:p>
                  </a:txBody>
                  <a:tcPr marL="0" marR="0" marT="0" marB="0" anchor="b">
                    <a:lnL>
                      <a:noFill/>
                    </a:lnL>
                    <a:lnR>
                      <a:noFill/>
                    </a:lnR>
                    <a:lnT>
                      <a:noFill/>
                    </a:lnT>
                    <a:lnB>
                      <a:noFill/>
                    </a:lnB>
                  </a:tcPr>
                </a:tc>
                <a:tc>
                  <a:txBody>
                    <a:bodyPr/>
                    <a:lstStyle/>
                    <a:p>
                      <a:pPr algn="ctr" fontAlgn="b"/>
                      <a:r>
                        <a:rPr lang="en-IN" sz="1100" b="0" i="0" u="none" strike="noStrike" dirty="0">
                          <a:solidFill>
                            <a:srgbClr val="000000"/>
                          </a:solidFill>
                          <a:latin typeface="Calibri"/>
                        </a:rPr>
                        <a:t>2500</a:t>
                      </a:r>
                    </a:p>
                  </a:txBody>
                  <a:tcPr marL="0" marR="0" marT="0" marB="0" anchor="b">
                    <a:lnL>
                      <a:noFill/>
                    </a:lnL>
                    <a:lnR>
                      <a:noFill/>
                    </a:lnR>
                    <a:lnT>
                      <a:noFill/>
                    </a:lnT>
                    <a:lnB>
                      <a:noFill/>
                    </a:lnB>
                  </a:tcPr>
                </a:tc>
                <a:tc>
                  <a:txBody>
                    <a:bodyPr/>
                    <a:lstStyle/>
                    <a:p>
                      <a:pPr algn="ctr" fontAlgn="b"/>
                      <a:endParaRPr lang="en-IN"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40000</a:t>
                      </a:r>
                    </a:p>
                  </a:txBody>
                  <a:tcPr marL="0" marR="0" marT="0" marB="0" anchor="b">
                    <a:lnL>
                      <a:noFill/>
                    </a:lnL>
                    <a:lnR>
                      <a:noFill/>
                    </a:lnR>
                    <a:lnT>
                      <a:noFill/>
                    </a:lnT>
                    <a:lnB>
                      <a:noFill/>
                    </a:lnB>
                  </a:tcPr>
                </a:tc>
              </a:tr>
              <a:tr h="352159">
                <a:tc>
                  <a:txBody>
                    <a:bodyPr/>
                    <a:lstStyle/>
                    <a:p>
                      <a:pPr algn="ctr" fontAlgn="b"/>
                      <a:r>
                        <a:rPr lang="en-IN" sz="1100" b="0" i="0" u="none" strike="noStrike">
                          <a:solidFill>
                            <a:srgbClr val="000000"/>
                          </a:solidFill>
                          <a:latin typeface="Calibri"/>
                        </a:rPr>
                        <a:t>4</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SUPER MARKETS</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10000</a:t>
                      </a:r>
                    </a:p>
                  </a:txBody>
                  <a:tcPr marL="0" marR="0" marT="0" marB="0" anchor="b">
                    <a:lnL>
                      <a:noFill/>
                    </a:lnL>
                    <a:lnR>
                      <a:noFill/>
                    </a:lnR>
                    <a:lnT>
                      <a:noFill/>
                    </a:lnT>
                    <a:lnB>
                      <a:noFill/>
                    </a:lnB>
                  </a:tcPr>
                </a:tc>
                <a:tc>
                  <a:txBody>
                    <a:bodyPr/>
                    <a:lstStyle/>
                    <a:p>
                      <a:pPr algn="ctr" fontAlgn="b"/>
                      <a:endParaRPr lang="en-IN"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100000</a:t>
                      </a:r>
                    </a:p>
                  </a:txBody>
                  <a:tcPr marL="0" marR="0" marT="0" marB="0" anchor="b">
                    <a:lnL>
                      <a:noFill/>
                    </a:lnL>
                    <a:lnR>
                      <a:noFill/>
                    </a:lnR>
                    <a:lnT>
                      <a:noFill/>
                    </a:lnT>
                    <a:lnB>
                      <a:noFill/>
                    </a:lnB>
                  </a:tcPr>
                </a:tc>
              </a:tr>
              <a:tr h="352159">
                <a:tc>
                  <a:txBody>
                    <a:bodyPr/>
                    <a:lstStyle/>
                    <a:p>
                      <a:pPr algn="ctr" fontAlgn="b"/>
                      <a:r>
                        <a:rPr lang="en-IN" sz="1100" b="0" i="0" u="none" strike="noStrike">
                          <a:solidFill>
                            <a:srgbClr val="000000"/>
                          </a:solidFill>
                          <a:latin typeface="Calibri"/>
                        </a:rPr>
                        <a:t>5</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e-STORES</a:t>
                      </a:r>
                    </a:p>
                  </a:txBody>
                  <a:tcPr marL="0" marR="0" marT="0" marB="0" anchor="b">
                    <a:lnL>
                      <a:noFill/>
                    </a:lnL>
                    <a:lnR>
                      <a:noFill/>
                    </a:lnR>
                    <a:lnT>
                      <a:noFill/>
                    </a:lnT>
                    <a:lnB>
                      <a:noFill/>
                    </a:lnB>
                  </a:tcPr>
                </a:tc>
                <a:tc>
                  <a:txBody>
                    <a:bodyPr/>
                    <a:lstStyle/>
                    <a:p>
                      <a:pPr algn="ctr" fontAlgn="b"/>
                      <a:r>
                        <a:rPr lang="en-IN" sz="1100" b="0" i="0" u="none" strike="noStrike">
                          <a:solidFill>
                            <a:srgbClr val="000000"/>
                          </a:solidFill>
                          <a:latin typeface="Calibri"/>
                        </a:rPr>
                        <a:t>0</a:t>
                      </a:r>
                    </a:p>
                  </a:txBody>
                  <a:tcPr marL="0" marR="0" marT="0" marB="0" anchor="b">
                    <a:lnL>
                      <a:noFill/>
                    </a:lnL>
                    <a:lnR>
                      <a:noFill/>
                    </a:lnR>
                    <a:lnT>
                      <a:noFill/>
                    </a:lnT>
                    <a:lnB>
                      <a:noFill/>
                    </a:lnB>
                  </a:tcPr>
                </a:tc>
                <a:tc>
                  <a:txBody>
                    <a:bodyPr/>
                    <a:lstStyle/>
                    <a:p>
                      <a:pPr algn="l" fontAlgn="b"/>
                      <a:endParaRPr lang="en-IN"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r>
                        <a:rPr lang="en-IN" sz="1100" b="0" i="0" u="none" strike="noStrike" dirty="0">
                          <a:solidFill>
                            <a:srgbClr val="000000"/>
                          </a:solidFill>
                          <a:latin typeface="Calibri"/>
                        </a:rPr>
                        <a:t>60000000</a:t>
                      </a:r>
                    </a:p>
                  </a:txBody>
                  <a:tcPr marL="0" marR="0" marT="0" marB="0" anchor="b">
                    <a:lnL>
                      <a:noFill/>
                    </a:lnL>
                    <a:lnR>
                      <a:noFill/>
                    </a:lnR>
                    <a:lnT>
                      <a:noFill/>
                    </a:lnT>
                    <a:lnB>
                      <a:noFill/>
                    </a:lnB>
                  </a:tcPr>
                </a:tc>
              </a:tr>
            </a:tbl>
          </a:graphicData>
        </a:graphic>
      </p:graphicFrame>
      <p:pic>
        <p:nvPicPr>
          <p:cNvPr id="128001" name="Picture 1" descr="C:\Users\Admin\Desktop\download.jpg"/>
          <p:cNvPicPr>
            <a:picLocks noChangeAspect="1" noChangeArrowheads="1"/>
          </p:cNvPicPr>
          <p:nvPr/>
        </p:nvPicPr>
        <p:blipFill>
          <a:blip r:embed="rId4"/>
          <a:srcRect/>
          <a:stretch>
            <a:fillRect/>
          </a:stretch>
        </p:blipFill>
        <p:spPr bwMode="auto">
          <a:xfrm>
            <a:off x="7141760" y="-24"/>
            <a:ext cx="2002272" cy="785818"/>
          </a:xfrm>
          <a:prstGeom prst="rect">
            <a:avLst/>
          </a:prstGeom>
          <a:noFill/>
        </p:spPr>
      </p:pic>
      <p:pic>
        <p:nvPicPr>
          <p:cNvPr id="128002" name="Picture 2" descr="C:\Users\Admin\Desktop\images (1).jpg"/>
          <p:cNvPicPr>
            <a:picLocks noChangeAspect="1" noChangeArrowheads="1"/>
          </p:cNvPicPr>
          <p:nvPr/>
        </p:nvPicPr>
        <p:blipFill>
          <a:blip r:embed="rId5"/>
          <a:srcRect/>
          <a:stretch>
            <a:fillRect/>
          </a:stretch>
        </p:blipFill>
        <p:spPr bwMode="auto">
          <a:xfrm>
            <a:off x="214283" y="4648215"/>
            <a:ext cx="1928826" cy="1138239"/>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38</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EVERY COLOUR HAS SOMETHING TO SAY…</a:t>
            </a:r>
            <a:endParaRPr lang="en-IN" sz="2800" b="1" dirty="0">
              <a:solidFill>
                <a:schemeClr val="bg1"/>
              </a:solidFill>
            </a:endParaRPr>
          </a:p>
        </p:txBody>
      </p:sp>
      <p:sp>
        <p:nvSpPr>
          <p:cNvPr id="6" name="TextBox 5"/>
          <p:cNvSpPr txBox="1"/>
          <p:nvPr/>
        </p:nvSpPr>
        <p:spPr>
          <a:xfrm>
            <a:off x="642910" y="928670"/>
            <a:ext cx="7143800" cy="369332"/>
          </a:xfrm>
          <a:prstGeom prst="rect">
            <a:avLst/>
          </a:prstGeom>
          <a:noFill/>
        </p:spPr>
        <p:txBody>
          <a:bodyPr wrap="square" rtlCol="0">
            <a:spAutoFit/>
          </a:bodyPr>
          <a:lstStyle/>
          <a:p>
            <a:r>
              <a:rPr lang="en-IN" dirty="0" smtClean="0"/>
              <a:t>.</a:t>
            </a: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COLOURS PLAY A BIG ROLE IN CUSTOMER BUYING BEHAVIOUR</a:t>
            </a:r>
            <a:endParaRPr lang="en-IN" sz="2400" b="1" dirty="0">
              <a:solidFill>
                <a:schemeClr val="bg1"/>
              </a:solidFill>
            </a:endParaRPr>
          </a:p>
        </p:txBody>
      </p:sp>
      <p:pic>
        <p:nvPicPr>
          <p:cNvPr id="81922" name="Picture 2" descr="C:\Users\Admin\Desktop\4.jpg"/>
          <p:cNvPicPr>
            <a:picLocks noChangeAspect="1" noChangeArrowheads="1"/>
          </p:cNvPicPr>
          <p:nvPr/>
        </p:nvPicPr>
        <p:blipFill>
          <a:blip r:embed="rId2"/>
          <a:srcRect/>
          <a:stretch>
            <a:fillRect/>
          </a:stretch>
        </p:blipFill>
        <p:spPr bwMode="auto">
          <a:xfrm>
            <a:off x="1533525" y="1081089"/>
            <a:ext cx="6076950" cy="3348044"/>
          </a:xfrm>
          <a:prstGeom prst="rect">
            <a:avLst/>
          </a:prstGeom>
          <a:noFill/>
        </p:spPr>
      </p:pic>
      <p:pic>
        <p:nvPicPr>
          <p:cNvPr id="13313" name="Picture 1" descr="C:\Users\Admin\Desktop\3.jpg"/>
          <p:cNvPicPr>
            <a:picLocks noChangeAspect="1" noChangeArrowheads="1"/>
          </p:cNvPicPr>
          <p:nvPr/>
        </p:nvPicPr>
        <p:blipFill>
          <a:blip r:embed="rId3"/>
          <a:srcRect/>
          <a:stretch>
            <a:fillRect/>
          </a:stretch>
        </p:blipFill>
        <p:spPr bwMode="auto">
          <a:xfrm>
            <a:off x="-32" y="4714895"/>
            <a:ext cx="2214578" cy="1357311"/>
          </a:xfrm>
          <a:prstGeom prst="rect">
            <a:avLst/>
          </a:prstGeom>
          <a:noFill/>
        </p:spPr>
      </p:pic>
      <p:pic>
        <p:nvPicPr>
          <p:cNvPr id="13314" name="Picture 2" descr="C:\Users\Admin\Desktop\4.jpg"/>
          <p:cNvPicPr>
            <a:picLocks noChangeAspect="1" noChangeArrowheads="1"/>
          </p:cNvPicPr>
          <p:nvPr/>
        </p:nvPicPr>
        <p:blipFill>
          <a:blip r:embed="rId4"/>
          <a:srcRect/>
          <a:stretch>
            <a:fillRect/>
          </a:stretch>
        </p:blipFill>
        <p:spPr bwMode="auto">
          <a:xfrm>
            <a:off x="7058057" y="4672031"/>
            <a:ext cx="2085975" cy="1400175"/>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39</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 EVERY COLOUR HAS SOMETHING TO SAY</a:t>
            </a:r>
            <a:endParaRPr lang="en-IN" sz="2800" b="1" dirty="0">
              <a:solidFill>
                <a:schemeClr val="bg1"/>
              </a:solidFill>
            </a:endParaRPr>
          </a:p>
        </p:txBody>
      </p:sp>
      <p:sp>
        <p:nvSpPr>
          <p:cNvPr id="6" name="TextBox 5"/>
          <p:cNvSpPr txBox="1"/>
          <p:nvPr/>
        </p:nvSpPr>
        <p:spPr>
          <a:xfrm>
            <a:off x="642910" y="928670"/>
            <a:ext cx="7143800" cy="369332"/>
          </a:xfrm>
          <a:prstGeom prst="rect">
            <a:avLst/>
          </a:prstGeom>
          <a:noFill/>
        </p:spPr>
        <p:txBody>
          <a:bodyPr wrap="square" rtlCol="0">
            <a:spAutoFit/>
          </a:bodyPr>
          <a:lstStyle/>
          <a:p>
            <a:r>
              <a:rPr lang="en-IN" dirty="0" smtClean="0"/>
              <a:t>.</a:t>
            </a: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COLOURS PLAY A BIG ROLE IN CUSTOMER BUYING BEHAVIOUR</a:t>
            </a:r>
            <a:endParaRPr lang="en-IN" sz="2400" b="1" dirty="0">
              <a:solidFill>
                <a:schemeClr val="bg1"/>
              </a:solidFill>
            </a:endParaRPr>
          </a:p>
        </p:txBody>
      </p:sp>
      <p:pic>
        <p:nvPicPr>
          <p:cNvPr id="87042" name="Picture 2" descr="C:\Users\Admin\Desktop\BRANDS\1.jpg"/>
          <p:cNvPicPr>
            <a:picLocks noChangeAspect="1" noChangeArrowheads="1"/>
          </p:cNvPicPr>
          <p:nvPr/>
        </p:nvPicPr>
        <p:blipFill>
          <a:blip r:embed="rId2"/>
          <a:srcRect/>
          <a:stretch>
            <a:fillRect/>
          </a:stretch>
        </p:blipFill>
        <p:spPr bwMode="auto">
          <a:xfrm>
            <a:off x="714348" y="1081089"/>
            <a:ext cx="3315822" cy="2562226"/>
          </a:xfrm>
          <a:prstGeom prst="rect">
            <a:avLst/>
          </a:prstGeom>
          <a:noFill/>
        </p:spPr>
      </p:pic>
      <p:pic>
        <p:nvPicPr>
          <p:cNvPr id="87043" name="Picture 3" descr="C:\Users\Admin\Desktop\BRANDS\2.jpg"/>
          <p:cNvPicPr>
            <a:picLocks noChangeAspect="1" noChangeArrowheads="1"/>
          </p:cNvPicPr>
          <p:nvPr/>
        </p:nvPicPr>
        <p:blipFill>
          <a:blip r:embed="rId3"/>
          <a:srcRect/>
          <a:stretch>
            <a:fillRect/>
          </a:stretch>
        </p:blipFill>
        <p:spPr bwMode="auto">
          <a:xfrm>
            <a:off x="5227290" y="1071546"/>
            <a:ext cx="3130924" cy="2571768"/>
          </a:xfrm>
          <a:prstGeom prst="rect">
            <a:avLst/>
          </a:prstGeom>
          <a:noFill/>
        </p:spPr>
      </p:pic>
      <p:pic>
        <p:nvPicPr>
          <p:cNvPr id="87044" name="Picture 4" descr="C:\Users\Admin\Desktop\1.jpg"/>
          <p:cNvPicPr>
            <a:picLocks noChangeAspect="1" noChangeArrowheads="1"/>
          </p:cNvPicPr>
          <p:nvPr/>
        </p:nvPicPr>
        <p:blipFill>
          <a:blip r:embed="rId4"/>
          <a:srcRect/>
          <a:stretch>
            <a:fillRect/>
          </a:stretch>
        </p:blipFill>
        <p:spPr bwMode="auto">
          <a:xfrm>
            <a:off x="-32" y="4919681"/>
            <a:ext cx="1895475" cy="1152525"/>
          </a:xfrm>
          <a:prstGeom prst="rect">
            <a:avLst/>
          </a:prstGeom>
          <a:noFill/>
        </p:spPr>
      </p:pic>
      <p:pic>
        <p:nvPicPr>
          <p:cNvPr id="87045" name="Picture 5" descr="C:\Users\Admin\Desktop\2.jpg"/>
          <p:cNvPicPr>
            <a:picLocks noChangeAspect="1" noChangeArrowheads="1"/>
          </p:cNvPicPr>
          <p:nvPr/>
        </p:nvPicPr>
        <p:blipFill>
          <a:blip r:embed="rId5"/>
          <a:srcRect/>
          <a:stretch>
            <a:fillRect/>
          </a:stretch>
        </p:blipFill>
        <p:spPr bwMode="auto">
          <a:xfrm>
            <a:off x="7324755" y="4919681"/>
            <a:ext cx="1819277" cy="115252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40</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JOB OPPORTUNITIES IN URBAN RETAIL</a:t>
            </a:r>
            <a:endParaRPr lang="en-IN" sz="2800" b="1" dirty="0">
              <a:solidFill>
                <a:schemeClr val="bg1"/>
              </a:solidFill>
            </a:endParaRPr>
          </a:p>
        </p:txBody>
      </p:sp>
      <p:sp>
        <p:nvSpPr>
          <p:cNvPr id="6" name="TextBox 5"/>
          <p:cNvSpPr txBox="1"/>
          <p:nvPr/>
        </p:nvSpPr>
        <p:spPr>
          <a:xfrm>
            <a:off x="642910" y="928670"/>
            <a:ext cx="7143800" cy="369332"/>
          </a:xfrm>
          <a:prstGeom prst="rect">
            <a:avLst/>
          </a:prstGeom>
          <a:noFill/>
        </p:spPr>
        <p:txBody>
          <a:bodyPr wrap="square" rtlCol="0">
            <a:spAutoFit/>
          </a:bodyPr>
          <a:lstStyle/>
          <a:p>
            <a:r>
              <a:rPr lang="en-IN" dirty="0" smtClean="0"/>
              <a:t>.</a:t>
            </a:r>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MOST JOBS REQUIRE HIGH SKILL LEVELS</a:t>
            </a:r>
            <a:endParaRPr lang="en-IN" sz="2400" b="1" dirty="0">
              <a:solidFill>
                <a:schemeClr val="bg1"/>
              </a:solidFill>
            </a:endParaRPr>
          </a:p>
        </p:txBody>
      </p:sp>
      <p:sp>
        <p:nvSpPr>
          <p:cNvPr id="10" name="TextBox 9"/>
          <p:cNvSpPr txBox="1"/>
          <p:nvPr/>
        </p:nvSpPr>
        <p:spPr>
          <a:xfrm>
            <a:off x="428596" y="2357430"/>
            <a:ext cx="3786214" cy="2862322"/>
          </a:xfrm>
          <a:prstGeom prst="rect">
            <a:avLst/>
          </a:prstGeom>
          <a:noFill/>
        </p:spPr>
        <p:txBody>
          <a:bodyPr wrap="square" rtlCol="0">
            <a:spAutoFit/>
          </a:bodyPr>
          <a:lstStyle/>
          <a:p>
            <a:pPr>
              <a:buFont typeface="Wingdings" pitchFamily="2" charset="2"/>
              <a:buChar char="§"/>
            </a:pPr>
            <a:r>
              <a:rPr lang="en-US" dirty="0" smtClean="0"/>
              <a:t>  Merchandiser</a:t>
            </a:r>
          </a:p>
          <a:p>
            <a:endParaRPr lang="en-US" dirty="0" smtClean="0"/>
          </a:p>
          <a:p>
            <a:pPr>
              <a:buFont typeface="Wingdings" pitchFamily="2" charset="2"/>
              <a:buChar char="§"/>
            </a:pPr>
            <a:r>
              <a:rPr lang="en-US" dirty="0" smtClean="0"/>
              <a:t>  Store assistants</a:t>
            </a:r>
          </a:p>
          <a:p>
            <a:endParaRPr lang="en-US" dirty="0" smtClean="0"/>
          </a:p>
          <a:p>
            <a:pPr>
              <a:buFont typeface="Wingdings" pitchFamily="2" charset="2"/>
              <a:buChar char="§"/>
            </a:pPr>
            <a:r>
              <a:rPr lang="en-US" dirty="0" smtClean="0"/>
              <a:t>  Sales associates</a:t>
            </a:r>
          </a:p>
          <a:p>
            <a:endParaRPr lang="en-US" dirty="0" smtClean="0"/>
          </a:p>
          <a:p>
            <a:pPr>
              <a:buFont typeface="Wingdings" pitchFamily="2" charset="2"/>
              <a:buChar char="§"/>
            </a:pPr>
            <a:r>
              <a:rPr lang="en-US" dirty="0" smtClean="0"/>
              <a:t>  Store Manager</a:t>
            </a:r>
          </a:p>
          <a:p>
            <a:endParaRPr lang="en-US" dirty="0" smtClean="0"/>
          </a:p>
          <a:p>
            <a:pPr>
              <a:buFont typeface="Wingdings" pitchFamily="2" charset="2"/>
              <a:buChar char="§"/>
            </a:pPr>
            <a:r>
              <a:rPr lang="en-US" dirty="0" smtClean="0"/>
              <a:t>    Market communications</a:t>
            </a:r>
          </a:p>
          <a:p>
            <a:endParaRPr lang="en-IN" dirty="0"/>
          </a:p>
        </p:txBody>
      </p:sp>
      <p:sp>
        <p:nvSpPr>
          <p:cNvPr id="11" name="TextBox 10"/>
          <p:cNvSpPr txBox="1"/>
          <p:nvPr/>
        </p:nvSpPr>
        <p:spPr>
          <a:xfrm>
            <a:off x="5072066" y="2075629"/>
            <a:ext cx="3714776" cy="3139321"/>
          </a:xfrm>
          <a:prstGeom prst="rect">
            <a:avLst/>
          </a:prstGeom>
          <a:noFill/>
        </p:spPr>
        <p:txBody>
          <a:bodyPr wrap="square" rtlCol="0">
            <a:spAutoFit/>
          </a:bodyPr>
          <a:lstStyle/>
          <a:p>
            <a:pPr>
              <a:buFont typeface="Wingdings" pitchFamily="2" charset="2"/>
              <a:buChar char="§"/>
            </a:pPr>
            <a:r>
              <a:rPr lang="en-US" dirty="0" smtClean="0"/>
              <a:t>  Supply chain</a:t>
            </a:r>
          </a:p>
          <a:p>
            <a:pPr>
              <a:buFont typeface="Wingdings" pitchFamily="2" charset="2"/>
              <a:buChar char="§"/>
            </a:pPr>
            <a:endParaRPr lang="en-US" dirty="0" smtClean="0"/>
          </a:p>
          <a:p>
            <a:pPr>
              <a:buFont typeface="Wingdings" pitchFamily="2" charset="2"/>
              <a:buChar char="§"/>
            </a:pPr>
            <a:r>
              <a:rPr lang="en-US" dirty="0" smtClean="0"/>
              <a:t>  Cashier</a:t>
            </a:r>
          </a:p>
          <a:p>
            <a:pPr>
              <a:buFont typeface="Wingdings" pitchFamily="2" charset="2"/>
              <a:buChar char="§"/>
            </a:pPr>
            <a:endParaRPr lang="en-US" dirty="0" smtClean="0"/>
          </a:p>
          <a:p>
            <a:pPr>
              <a:buFont typeface="Wingdings" pitchFamily="2" charset="2"/>
              <a:buChar char="§"/>
            </a:pPr>
            <a:r>
              <a:rPr lang="en-US" dirty="0" smtClean="0"/>
              <a:t>  Accounts</a:t>
            </a:r>
          </a:p>
          <a:p>
            <a:pPr>
              <a:buFont typeface="Wingdings" pitchFamily="2" charset="2"/>
              <a:buChar char="§"/>
            </a:pPr>
            <a:endParaRPr lang="en-US" dirty="0" smtClean="0"/>
          </a:p>
          <a:p>
            <a:pPr>
              <a:buFont typeface="Wingdings" pitchFamily="2" charset="2"/>
              <a:buChar char="§"/>
            </a:pPr>
            <a:r>
              <a:rPr lang="en-US" dirty="0" smtClean="0"/>
              <a:t>  IT</a:t>
            </a:r>
          </a:p>
          <a:p>
            <a:pPr>
              <a:buFont typeface="Wingdings" pitchFamily="2" charset="2"/>
              <a:buChar char="§"/>
            </a:pPr>
            <a:endParaRPr lang="en-US" dirty="0" smtClean="0"/>
          </a:p>
          <a:p>
            <a:pPr>
              <a:buFont typeface="Wingdings" pitchFamily="2" charset="2"/>
              <a:buChar char="§"/>
            </a:pPr>
            <a:r>
              <a:rPr lang="en-US" dirty="0" smtClean="0"/>
              <a:t>  Store maintenance &amp; upkeep</a:t>
            </a:r>
          </a:p>
          <a:p>
            <a:pPr>
              <a:buFont typeface="Wingdings" pitchFamily="2" charset="2"/>
              <a:buChar char="§"/>
            </a:pPr>
            <a:endParaRPr lang="en-US" dirty="0" smtClean="0"/>
          </a:p>
          <a:p>
            <a:pPr>
              <a:buFont typeface="Wingdings" pitchFamily="2" charset="2"/>
              <a:buChar char="§"/>
            </a:pPr>
            <a:r>
              <a:rPr lang="en-US" dirty="0" smtClean="0"/>
              <a:t>  HR</a:t>
            </a:r>
            <a:endParaRPr lang="en-IN" dirty="0"/>
          </a:p>
        </p:txBody>
      </p:sp>
      <p:pic>
        <p:nvPicPr>
          <p:cNvPr id="73729" name="Picture 1" descr="C:\Users\Admin\Desktop\INDIAN RETAIL.jpg"/>
          <p:cNvPicPr>
            <a:picLocks noChangeAspect="1" noChangeArrowheads="1"/>
          </p:cNvPicPr>
          <p:nvPr/>
        </p:nvPicPr>
        <p:blipFill>
          <a:blip r:embed="rId2"/>
          <a:srcRect/>
          <a:stretch>
            <a:fillRect/>
          </a:stretch>
        </p:blipFill>
        <p:spPr bwMode="auto">
          <a:xfrm>
            <a:off x="-32" y="785794"/>
            <a:ext cx="2266950" cy="1181100"/>
          </a:xfrm>
          <a:prstGeom prst="rect">
            <a:avLst/>
          </a:prstGeom>
          <a:noFill/>
        </p:spPr>
      </p:pic>
      <p:pic>
        <p:nvPicPr>
          <p:cNvPr id="73730" name="Picture 2" descr="C:\Users\Admin\Desktop\INDIAN RETAIL1.jpg"/>
          <p:cNvPicPr>
            <a:picLocks noChangeAspect="1" noChangeArrowheads="1"/>
          </p:cNvPicPr>
          <p:nvPr/>
        </p:nvPicPr>
        <p:blipFill>
          <a:blip r:embed="rId3"/>
          <a:srcRect/>
          <a:stretch>
            <a:fillRect/>
          </a:stretch>
        </p:blipFill>
        <p:spPr bwMode="auto">
          <a:xfrm>
            <a:off x="6905650" y="4700602"/>
            <a:ext cx="2238382" cy="1371604"/>
          </a:xfrm>
          <a:prstGeom prst="rect">
            <a:avLst/>
          </a:prstGeom>
          <a:noFill/>
        </p:spPr>
      </p:pic>
      <p:pic>
        <p:nvPicPr>
          <p:cNvPr id="124929" name="Picture 1" descr="C:\Users\Admin\Desktop\2.jpg"/>
          <p:cNvPicPr>
            <a:picLocks noChangeAspect="1" noChangeArrowheads="1"/>
          </p:cNvPicPr>
          <p:nvPr/>
        </p:nvPicPr>
        <p:blipFill>
          <a:blip r:embed="rId4"/>
          <a:srcRect/>
          <a:stretch>
            <a:fillRect/>
          </a:stretch>
        </p:blipFill>
        <p:spPr bwMode="auto">
          <a:xfrm>
            <a:off x="7462866" y="-23"/>
            <a:ext cx="1681166" cy="785818"/>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41</a:t>
            </a:fld>
            <a:endParaRPr lang="en-IN"/>
          </a:p>
        </p:txBody>
      </p:sp>
      <p:sp>
        <p:nvSpPr>
          <p:cNvPr id="3" name="Rectangle 2"/>
          <p:cNvSpPr/>
          <p:nvPr/>
        </p:nvSpPr>
        <p:spPr>
          <a:xfrm>
            <a:off x="2143124" y="2643182"/>
            <a:ext cx="4929206" cy="3170099"/>
          </a:xfrm>
          <a:prstGeom prst="rect">
            <a:avLst/>
          </a:prstGeom>
        </p:spPr>
        <p:txBody>
          <a:bodyPr wrap="square">
            <a:spAutoFit/>
          </a:bodyPr>
          <a:lstStyle/>
          <a:p>
            <a:r>
              <a:rPr lang="en-US" sz="2000" b="1" dirty="0" smtClean="0"/>
              <a:t>These can be further segmented into</a:t>
            </a:r>
          </a:p>
          <a:p>
            <a:pPr>
              <a:buFont typeface="Wingdings" pitchFamily="2" charset="2"/>
              <a:buChar char="§"/>
            </a:pPr>
            <a:r>
              <a:rPr lang="en-US" dirty="0" smtClean="0"/>
              <a:t>  </a:t>
            </a:r>
            <a:r>
              <a:rPr lang="en-IN" dirty="0" smtClean="0"/>
              <a:t>Discount Stores. ...</a:t>
            </a:r>
          </a:p>
          <a:p>
            <a:pPr>
              <a:buFont typeface="Wingdings" pitchFamily="2" charset="2"/>
              <a:buChar char="§"/>
            </a:pPr>
            <a:r>
              <a:rPr lang="en-US" dirty="0" smtClean="0"/>
              <a:t>  </a:t>
            </a:r>
            <a:r>
              <a:rPr lang="en-IN" dirty="0" smtClean="0"/>
              <a:t>Supermarket. ...</a:t>
            </a:r>
          </a:p>
          <a:p>
            <a:pPr>
              <a:buFont typeface="Wingdings" pitchFamily="2" charset="2"/>
              <a:buChar char="§"/>
            </a:pPr>
            <a:r>
              <a:rPr lang="en-US" dirty="0" smtClean="0"/>
              <a:t>  </a:t>
            </a:r>
            <a:r>
              <a:rPr lang="en-IN" dirty="0" smtClean="0"/>
              <a:t>Warehouse Stores. ...</a:t>
            </a:r>
          </a:p>
          <a:p>
            <a:pPr>
              <a:buFont typeface="Wingdings" pitchFamily="2" charset="2"/>
              <a:buChar char="§"/>
            </a:pPr>
            <a:r>
              <a:rPr lang="en-US" dirty="0" smtClean="0"/>
              <a:t>  </a:t>
            </a:r>
            <a:r>
              <a:rPr lang="en-IN" dirty="0" smtClean="0"/>
              <a:t>Mom and Pop Store (also called </a:t>
            </a:r>
            <a:r>
              <a:rPr lang="en-IN" dirty="0" err="1" smtClean="0"/>
              <a:t>Kirana</a:t>
            </a:r>
            <a:r>
              <a:rPr lang="en-IN" dirty="0" smtClean="0"/>
              <a:t> Store</a:t>
            </a:r>
          </a:p>
          <a:p>
            <a:r>
              <a:rPr lang="en-IN" dirty="0" smtClean="0"/>
              <a:t>    in India) ...</a:t>
            </a:r>
          </a:p>
          <a:p>
            <a:pPr>
              <a:buFont typeface="Wingdings" pitchFamily="2" charset="2"/>
              <a:buChar char="§"/>
            </a:pPr>
            <a:r>
              <a:rPr lang="en-US" dirty="0" smtClean="0"/>
              <a:t>  Department stores</a:t>
            </a:r>
          </a:p>
          <a:p>
            <a:pPr>
              <a:buFont typeface="Wingdings" pitchFamily="2" charset="2"/>
              <a:buChar char="§"/>
            </a:pPr>
            <a:r>
              <a:rPr lang="en-US" dirty="0" smtClean="0"/>
              <a:t>  Dollar stores</a:t>
            </a:r>
            <a:endParaRPr lang="en-IN" dirty="0" smtClean="0"/>
          </a:p>
          <a:p>
            <a:pPr>
              <a:buFont typeface="Wingdings" pitchFamily="2" charset="2"/>
              <a:buChar char="§"/>
            </a:pPr>
            <a:r>
              <a:rPr lang="en-US" dirty="0" smtClean="0"/>
              <a:t>  </a:t>
            </a:r>
            <a:r>
              <a:rPr lang="en-IN" dirty="0" smtClean="0"/>
              <a:t>Speciality Stores ...</a:t>
            </a:r>
          </a:p>
          <a:p>
            <a:pPr>
              <a:buFont typeface="Wingdings" pitchFamily="2" charset="2"/>
              <a:buChar char="§"/>
            </a:pPr>
            <a:r>
              <a:rPr lang="en-US" dirty="0" smtClean="0"/>
              <a:t>  </a:t>
            </a:r>
            <a:r>
              <a:rPr lang="en-IN" dirty="0" smtClean="0"/>
              <a:t>Malls. ...</a:t>
            </a:r>
          </a:p>
          <a:p>
            <a:pPr>
              <a:buFont typeface="Wingdings" pitchFamily="2" charset="2"/>
              <a:buChar char="§"/>
            </a:pPr>
            <a:r>
              <a:rPr lang="en-US" dirty="0" smtClean="0"/>
              <a:t>  </a:t>
            </a:r>
            <a:r>
              <a:rPr lang="en-IN" dirty="0" smtClean="0"/>
              <a:t>E </a:t>
            </a:r>
            <a:r>
              <a:rPr lang="en-IN" dirty="0" err="1" smtClean="0"/>
              <a:t>Tailers</a:t>
            </a:r>
            <a:endParaRPr lang="en-IN" dirty="0"/>
          </a:p>
        </p:txBody>
      </p:sp>
      <p:sp>
        <p:nvSpPr>
          <p:cNvPr id="4" name="Rectangle 3"/>
          <p:cNvSpPr/>
          <p:nvPr/>
        </p:nvSpPr>
        <p:spPr>
          <a:xfrm>
            <a:off x="0" y="0"/>
            <a:ext cx="9144000" cy="100010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1071538" y="202148"/>
            <a:ext cx="6429420" cy="523220"/>
          </a:xfrm>
          <a:prstGeom prst="rect">
            <a:avLst/>
          </a:prstGeom>
          <a:noFill/>
        </p:spPr>
        <p:txBody>
          <a:bodyPr wrap="square" rtlCol="0">
            <a:spAutoFit/>
          </a:bodyPr>
          <a:lstStyle/>
          <a:p>
            <a:pPr algn="ctr"/>
            <a:r>
              <a:rPr lang="en-US" sz="2800" b="1" dirty="0" smtClean="0">
                <a:solidFill>
                  <a:schemeClr val="bg1"/>
                </a:solidFill>
              </a:rPr>
              <a:t>TYPES OF RETAIL OUTLETS …</a:t>
            </a:r>
            <a:endParaRPr lang="en-IN" sz="2800" b="1" dirty="0">
              <a:solidFill>
                <a:schemeClr val="bg1"/>
              </a:solidFill>
            </a:endParaRPr>
          </a:p>
        </p:txBody>
      </p:sp>
      <p:sp>
        <p:nvSpPr>
          <p:cNvPr id="6" name="TextBox 5"/>
          <p:cNvSpPr txBox="1"/>
          <p:nvPr/>
        </p:nvSpPr>
        <p:spPr>
          <a:xfrm>
            <a:off x="0" y="1214422"/>
            <a:ext cx="9144000" cy="1846659"/>
          </a:xfrm>
          <a:prstGeom prst="rect">
            <a:avLst/>
          </a:prstGeom>
          <a:noFill/>
        </p:spPr>
        <p:txBody>
          <a:bodyPr wrap="square" rtlCol="0">
            <a:spAutoFit/>
          </a:bodyPr>
          <a:lstStyle/>
          <a:p>
            <a:r>
              <a:rPr lang="en-IN" sz="3200" dirty="0" smtClean="0">
                <a:latin typeface="AR BERKLEY" pitchFamily="2" charset="0"/>
              </a:rPr>
              <a:t>Department Stores. A department store is a set-up which offers wide range of products to the end-users under one roof. ...</a:t>
            </a:r>
          </a:p>
          <a:p>
            <a:endParaRPr lang="en-IN" dirty="0"/>
          </a:p>
        </p:txBody>
      </p:sp>
      <p:sp>
        <p:nvSpPr>
          <p:cNvPr id="7" name="Rectangle 6"/>
          <p:cNvSpPr/>
          <p:nvPr/>
        </p:nvSpPr>
        <p:spPr>
          <a:xfrm>
            <a:off x="0" y="6000768"/>
            <a:ext cx="9144000" cy="85723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8306" name="Picture 2" descr="https://encrypted-tbn1.gstatic.com/images?q=tbn:ANd9GcT-IIgtx0LrFzvwE2nZMJvuqI_CzUL1_vCDvNxqohZtyNOmkbIhFwc8QZYB"/>
          <p:cNvPicPr>
            <a:picLocks noChangeAspect="1" noChangeArrowheads="1"/>
          </p:cNvPicPr>
          <p:nvPr/>
        </p:nvPicPr>
        <p:blipFill>
          <a:blip r:embed="rId2"/>
          <a:srcRect/>
          <a:stretch>
            <a:fillRect/>
          </a:stretch>
        </p:blipFill>
        <p:spPr bwMode="auto">
          <a:xfrm>
            <a:off x="6515132" y="0"/>
            <a:ext cx="2628900" cy="1000108"/>
          </a:xfrm>
          <a:prstGeom prst="rect">
            <a:avLst/>
          </a:prstGeom>
          <a:noFill/>
        </p:spPr>
      </p:pic>
      <p:sp>
        <p:nvSpPr>
          <p:cNvPr id="9" name="TextBox 8"/>
          <p:cNvSpPr txBox="1"/>
          <p:nvPr/>
        </p:nvSpPr>
        <p:spPr>
          <a:xfrm>
            <a:off x="0" y="6202940"/>
            <a:ext cx="9144000" cy="400110"/>
          </a:xfrm>
          <a:prstGeom prst="rect">
            <a:avLst/>
          </a:prstGeom>
          <a:noFill/>
        </p:spPr>
        <p:txBody>
          <a:bodyPr wrap="square" rtlCol="0">
            <a:spAutoFit/>
          </a:bodyPr>
          <a:lstStyle/>
          <a:p>
            <a:pPr algn="ctr"/>
            <a:r>
              <a:rPr lang="en-US" sz="2000" b="1" dirty="0" smtClean="0">
                <a:solidFill>
                  <a:schemeClr val="bg1"/>
                </a:solidFill>
              </a:rPr>
              <a:t>INDIAN RETAIL HAS EVOLVED INTO MULTI FACETED PLANOGRAMS</a:t>
            </a:r>
            <a:endParaRPr lang="en-IN" sz="2000" b="1" dirty="0">
              <a:solidFill>
                <a:schemeClr val="bg1"/>
              </a:solidFill>
            </a:endParaRPr>
          </a:p>
        </p:txBody>
      </p:sp>
      <p:pic>
        <p:nvPicPr>
          <p:cNvPr id="31745" name="Picture 1" descr="C:\Users\Admin\Desktop\MALLS.jpg"/>
          <p:cNvPicPr>
            <a:picLocks noChangeAspect="1" noChangeArrowheads="1"/>
          </p:cNvPicPr>
          <p:nvPr/>
        </p:nvPicPr>
        <p:blipFill>
          <a:blip r:embed="rId3"/>
          <a:srcRect/>
          <a:stretch>
            <a:fillRect/>
          </a:stretch>
        </p:blipFill>
        <p:spPr bwMode="auto">
          <a:xfrm>
            <a:off x="142844" y="3133731"/>
            <a:ext cx="1724025" cy="1152525"/>
          </a:xfrm>
          <a:prstGeom prst="rect">
            <a:avLst/>
          </a:prstGeom>
          <a:noFill/>
        </p:spPr>
      </p:pic>
      <p:pic>
        <p:nvPicPr>
          <p:cNvPr id="31746" name="Picture 2" descr="C:\Users\Admin\Desktop\MALLS1.jpg"/>
          <p:cNvPicPr>
            <a:picLocks noChangeAspect="1" noChangeArrowheads="1"/>
          </p:cNvPicPr>
          <p:nvPr/>
        </p:nvPicPr>
        <p:blipFill>
          <a:blip r:embed="rId4"/>
          <a:srcRect/>
          <a:stretch>
            <a:fillRect/>
          </a:stretch>
        </p:blipFill>
        <p:spPr bwMode="auto">
          <a:xfrm>
            <a:off x="6724682" y="4857768"/>
            <a:ext cx="2419350" cy="11430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42</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81253"/>
            <a:ext cx="9144000" cy="461665"/>
          </a:xfrm>
          <a:prstGeom prst="rect">
            <a:avLst/>
          </a:prstGeom>
          <a:noFill/>
        </p:spPr>
        <p:txBody>
          <a:bodyPr wrap="square" rtlCol="0">
            <a:spAutoFit/>
          </a:bodyPr>
          <a:lstStyle/>
          <a:p>
            <a:pPr algn="ctr"/>
            <a:r>
              <a:rPr lang="en-US" sz="2400" b="1" dirty="0" smtClean="0">
                <a:solidFill>
                  <a:schemeClr val="bg1"/>
                </a:solidFill>
              </a:rPr>
              <a:t>… TYPES OF RETAIL OUTLETS</a:t>
            </a:r>
            <a:endParaRPr lang="en-IN" sz="2400" b="1" dirty="0">
              <a:solidFill>
                <a:schemeClr val="bg1"/>
              </a:solidFill>
            </a:endParaRPr>
          </a:p>
        </p:txBody>
      </p:sp>
      <p:sp>
        <p:nvSpPr>
          <p:cNvPr id="6" name="TextBox 5"/>
          <p:cNvSpPr txBox="1"/>
          <p:nvPr/>
        </p:nvSpPr>
        <p:spPr>
          <a:xfrm>
            <a:off x="285720" y="2004191"/>
            <a:ext cx="8286808" cy="3139321"/>
          </a:xfrm>
          <a:prstGeom prst="rect">
            <a:avLst/>
          </a:prstGeom>
          <a:noFill/>
        </p:spPr>
        <p:txBody>
          <a:bodyPr wrap="square" rtlCol="0">
            <a:spAutoFit/>
          </a:bodyPr>
          <a:lstStyle/>
          <a:p>
            <a:pPr>
              <a:buFont typeface="Wingdings" pitchFamily="2" charset="2"/>
              <a:buChar char="§"/>
            </a:pPr>
            <a:r>
              <a:rPr lang="en-US" dirty="0" smtClean="0"/>
              <a:t>  </a:t>
            </a:r>
            <a:r>
              <a:rPr lang="en-US" b="1" dirty="0" smtClean="0"/>
              <a:t>DISCOUNT STORES- </a:t>
            </a:r>
            <a:r>
              <a:rPr lang="en-US" dirty="0" smtClean="0"/>
              <a:t> </a:t>
            </a:r>
          </a:p>
          <a:p>
            <a:r>
              <a:rPr lang="en-US" dirty="0" smtClean="0"/>
              <a:t>    </a:t>
            </a:r>
          </a:p>
          <a:p>
            <a:pPr>
              <a:buFont typeface="Wingdings" pitchFamily="2" charset="2"/>
              <a:buChar char="§"/>
            </a:pPr>
            <a:r>
              <a:rPr lang="en-US" dirty="0" smtClean="0"/>
              <a:t>  They generally offer a limited range but liberal quantities.</a:t>
            </a:r>
          </a:p>
          <a:p>
            <a:pPr>
              <a:buFont typeface="Wingdings" pitchFamily="2" charset="2"/>
              <a:buChar char="§"/>
            </a:pPr>
            <a:endParaRPr lang="en-US" dirty="0" smtClean="0"/>
          </a:p>
          <a:p>
            <a:pPr>
              <a:buFont typeface="Wingdings" pitchFamily="2" charset="2"/>
              <a:buChar char="§"/>
            </a:pPr>
            <a:r>
              <a:rPr lang="en-US" dirty="0" smtClean="0"/>
              <a:t>  Quality in certain cases might be a little inferior as compared to department stores.</a:t>
            </a:r>
          </a:p>
          <a:p>
            <a:pPr>
              <a:buFont typeface="Wingdings" pitchFamily="2" charset="2"/>
              <a:buChar char="§"/>
            </a:pPr>
            <a:endParaRPr lang="en-US" dirty="0" smtClean="0"/>
          </a:p>
          <a:p>
            <a:pPr>
              <a:buFont typeface="Wingdings" pitchFamily="2" charset="2"/>
              <a:buChar char="§"/>
            </a:pPr>
            <a:r>
              <a:rPr lang="en-US" dirty="0" smtClean="0"/>
              <a:t>  Wal-Mart currently operates more than 1300 discount stores in United States. In </a:t>
            </a:r>
          </a:p>
          <a:p>
            <a:r>
              <a:rPr lang="en-US" dirty="0" smtClean="0"/>
              <a:t>    India </a:t>
            </a:r>
            <a:r>
              <a:rPr lang="en-US" dirty="0" err="1" smtClean="0"/>
              <a:t>Vishal</a:t>
            </a:r>
            <a:r>
              <a:rPr lang="en-US" dirty="0" smtClean="0"/>
              <a:t> Mega Mart comes under discount store.</a:t>
            </a:r>
          </a:p>
          <a:p>
            <a:endParaRPr lang="en-US" dirty="0" smtClean="0"/>
          </a:p>
          <a:p>
            <a:pPr>
              <a:buFont typeface="Wingdings" pitchFamily="2" charset="2"/>
              <a:buChar char="§"/>
            </a:pPr>
            <a:r>
              <a:rPr lang="en-US" dirty="0" smtClean="0"/>
              <a:t>  Merchandise: Almost the same as department store but at a cheaper </a:t>
            </a:r>
          </a:p>
          <a:p>
            <a:r>
              <a:rPr lang="en-US" dirty="0" smtClean="0"/>
              <a:t>    price.</a:t>
            </a:r>
            <a:endParaRPr lang="en-IN" dirty="0"/>
          </a:p>
        </p:txBody>
      </p:sp>
      <p:sp>
        <p:nvSpPr>
          <p:cNvPr id="7" name="Rectangle 6"/>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285720" y="6215082"/>
            <a:ext cx="8429684" cy="461665"/>
          </a:xfrm>
          <a:prstGeom prst="rect">
            <a:avLst/>
          </a:prstGeom>
          <a:noFill/>
        </p:spPr>
        <p:txBody>
          <a:bodyPr wrap="square" rtlCol="0">
            <a:spAutoFit/>
          </a:bodyPr>
          <a:lstStyle/>
          <a:p>
            <a:pPr algn="ctr"/>
            <a:r>
              <a:rPr lang="en-US" sz="2400" b="1" dirty="0" smtClean="0">
                <a:solidFill>
                  <a:schemeClr val="bg1"/>
                </a:solidFill>
              </a:rPr>
              <a:t>A PLATFORM FOR WHOLESALE AS WELL AS RETAIL </a:t>
            </a:r>
            <a:endParaRPr lang="en-IN" sz="2400" b="1" dirty="0">
              <a:solidFill>
                <a:schemeClr val="bg1"/>
              </a:solidFill>
            </a:endParaRPr>
          </a:p>
        </p:txBody>
      </p:sp>
      <p:pic>
        <p:nvPicPr>
          <p:cNvPr id="30721" name="Picture 1" descr="C:\Users\Admin\Desktop\DISCOUNT.jpg"/>
          <p:cNvPicPr>
            <a:picLocks noChangeAspect="1" noChangeArrowheads="1"/>
          </p:cNvPicPr>
          <p:nvPr/>
        </p:nvPicPr>
        <p:blipFill>
          <a:blip r:embed="rId2"/>
          <a:srcRect/>
          <a:stretch>
            <a:fillRect/>
          </a:stretch>
        </p:blipFill>
        <p:spPr bwMode="auto">
          <a:xfrm>
            <a:off x="-32" y="857232"/>
            <a:ext cx="1524000" cy="1143000"/>
          </a:xfrm>
          <a:prstGeom prst="rect">
            <a:avLst/>
          </a:prstGeom>
          <a:noFill/>
        </p:spPr>
      </p:pic>
      <p:pic>
        <p:nvPicPr>
          <p:cNvPr id="30723" name="Picture 3" descr="C:\Users\Admin\Desktop\DISCOUNT111.jpg"/>
          <p:cNvPicPr>
            <a:picLocks noChangeAspect="1" noChangeArrowheads="1"/>
          </p:cNvPicPr>
          <p:nvPr/>
        </p:nvPicPr>
        <p:blipFill>
          <a:blip r:embed="rId3"/>
          <a:srcRect/>
          <a:stretch>
            <a:fillRect/>
          </a:stretch>
        </p:blipFill>
        <p:spPr bwMode="auto">
          <a:xfrm>
            <a:off x="7610507" y="4919681"/>
            <a:ext cx="1533525" cy="1152525"/>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43</a:t>
            </a:fld>
            <a:endParaRPr lang="en-IN"/>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42852"/>
            <a:ext cx="9144000" cy="523220"/>
          </a:xfrm>
          <a:prstGeom prst="rect">
            <a:avLst/>
          </a:prstGeom>
          <a:noFill/>
        </p:spPr>
        <p:txBody>
          <a:bodyPr wrap="square" rtlCol="0">
            <a:spAutoFit/>
          </a:bodyPr>
          <a:lstStyle/>
          <a:p>
            <a:pPr algn="ctr"/>
            <a:r>
              <a:rPr lang="en-US" sz="2800" b="1" dirty="0" smtClean="0">
                <a:solidFill>
                  <a:schemeClr val="bg1"/>
                </a:solidFill>
              </a:rPr>
              <a:t>… TYPES OF RETAIL OUTLETS</a:t>
            </a:r>
            <a:endParaRPr lang="en-IN" sz="2800" b="1" dirty="0">
              <a:solidFill>
                <a:schemeClr val="bg1"/>
              </a:solidFill>
            </a:endParaRPr>
          </a:p>
        </p:txBody>
      </p:sp>
      <p:sp>
        <p:nvSpPr>
          <p:cNvPr id="6" name="TextBox 5"/>
          <p:cNvSpPr txBox="1"/>
          <p:nvPr/>
        </p:nvSpPr>
        <p:spPr>
          <a:xfrm>
            <a:off x="0" y="1142984"/>
            <a:ext cx="9144000" cy="2308324"/>
          </a:xfrm>
          <a:prstGeom prst="rect">
            <a:avLst/>
          </a:prstGeom>
          <a:noFill/>
        </p:spPr>
        <p:txBody>
          <a:bodyPr wrap="square" rtlCol="0">
            <a:spAutoFit/>
          </a:bodyPr>
          <a:lstStyle/>
          <a:p>
            <a:r>
              <a:rPr lang="en-US" b="1" dirty="0" smtClean="0"/>
              <a:t>SUPERMARKET: </a:t>
            </a:r>
          </a:p>
          <a:p>
            <a:pPr>
              <a:buFont typeface="Wingdings" pitchFamily="2" charset="2"/>
              <a:buChar char="§"/>
            </a:pPr>
            <a:r>
              <a:rPr lang="en-US" dirty="0" smtClean="0"/>
              <a:t>  </a:t>
            </a:r>
            <a:r>
              <a:rPr lang="en-IN" dirty="0" smtClean="0"/>
              <a:t>A retail store which generally sells food products and complete range of household items, </a:t>
            </a:r>
          </a:p>
          <a:p>
            <a:r>
              <a:rPr lang="en-IN" dirty="0" smtClean="0"/>
              <a:t>    properly placed and arranged in specific departments is called a supermarket. </a:t>
            </a:r>
          </a:p>
          <a:p>
            <a:pPr>
              <a:buFont typeface="Wingdings" pitchFamily="2" charset="2"/>
              <a:buChar char="§"/>
            </a:pPr>
            <a:r>
              <a:rPr lang="en-IN" dirty="0" smtClean="0"/>
              <a:t>  A supermarket is an advanced form of the small grocery stores and caters to the household</a:t>
            </a:r>
          </a:p>
          <a:p>
            <a:r>
              <a:rPr lang="en-IN" dirty="0" smtClean="0"/>
              <a:t>    needs of the consumer. </a:t>
            </a:r>
          </a:p>
          <a:p>
            <a:pPr>
              <a:buFont typeface="Wingdings" pitchFamily="2" charset="2"/>
              <a:buChar char="§"/>
            </a:pPr>
            <a:r>
              <a:rPr lang="en-IN" dirty="0" smtClean="0"/>
              <a:t>  The various food products (meat, vegetables, dairy products, juices etc) are all properly</a:t>
            </a:r>
          </a:p>
          <a:p>
            <a:r>
              <a:rPr lang="en-IN" dirty="0" smtClean="0"/>
              <a:t>    displayed at their respective departments to catch the attention of the customers and for</a:t>
            </a:r>
          </a:p>
          <a:p>
            <a:r>
              <a:rPr lang="en-IN" dirty="0" smtClean="0"/>
              <a:t>    them to pick any merchandise depending on their choice and need</a:t>
            </a:r>
            <a:r>
              <a:rPr lang="en-US" dirty="0" smtClean="0"/>
              <a:t> </a:t>
            </a:r>
            <a:endParaRPr lang="en-IN" dirty="0"/>
          </a:p>
        </p:txBody>
      </p:sp>
      <p:sp>
        <p:nvSpPr>
          <p:cNvPr id="7" name="TextBox 6"/>
          <p:cNvSpPr txBox="1"/>
          <p:nvPr/>
        </p:nvSpPr>
        <p:spPr>
          <a:xfrm>
            <a:off x="4643438" y="3571876"/>
            <a:ext cx="2571768" cy="3416320"/>
          </a:xfrm>
          <a:prstGeom prst="rect">
            <a:avLst/>
          </a:prstGeom>
          <a:noFill/>
        </p:spPr>
        <p:txBody>
          <a:bodyPr wrap="square" rtlCol="0">
            <a:spAutoFit/>
          </a:bodyPr>
          <a:lstStyle/>
          <a:p>
            <a:r>
              <a:rPr lang="en-IN" b="1" dirty="0" smtClean="0"/>
              <a:t>Merchandise:</a:t>
            </a:r>
            <a:r>
              <a:rPr lang="en-IN" dirty="0" smtClean="0"/>
              <a:t/>
            </a:r>
            <a:br>
              <a:rPr lang="en-IN" dirty="0" smtClean="0"/>
            </a:br>
            <a:r>
              <a:rPr lang="en-IN" dirty="0" smtClean="0"/>
              <a:t>Bakery products</a:t>
            </a:r>
            <a:br>
              <a:rPr lang="en-IN" dirty="0" smtClean="0"/>
            </a:br>
            <a:r>
              <a:rPr lang="en-IN" dirty="0" smtClean="0"/>
              <a:t>Cereals</a:t>
            </a:r>
            <a:br>
              <a:rPr lang="en-IN" dirty="0" smtClean="0"/>
            </a:br>
            <a:r>
              <a:rPr lang="en-IN" dirty="0" smtClean="0"/>
              <a:t>Meat Products, Fish products</a:t>
            </a:r>
            <a:br>
              <a:rPr lang="en-IN" dirty="0" smtClean="0"/>
            </a:br>
            <a:r>
              <a:rPr lang="en-IN" dirty="0" smtClean="0"/>
              <a:t>Breads</a:t>
            </a:r>
          </a:p>
          <a:p>
            <a:r>
              <a:rPr lang="en-IN" dirty="0" smtClean="0"/>
              <a:t>Furniture</a:t>
            </a:r>
          </a:p>
          <a:p>
            <a:r>
              <a:rPr lang="en-IN" dirty="0" smtClean="0"/>
              <a:t>White goods</a:t>
            </a:r>
          </a:p>
          <a:p>
            <a:r>
              <a:rPr lang="en-IN" dirty="0" smtClean="0"/>
              <a:t>Electronics</a:t>
            </a:r>
            <a:br>
              <a:rPr lang="en-IN" dirty="0" smtClean="0"/>
            </a:br>
            <a:r>
              <a:rPr lang="en-IN" dirty="0" smtClean="0"/>
              <a:t/>
            </a:r>
            <a:br>
              <a:rPr lang="en-IN" dirty="0" smtClean="0"/>
            </a:br>
            <a:endParaRPr lang="en-IN" dirty="0" smtClean="0"/>
          </a:p>
          <a:p>
            <a:endParaRPr lang="en-IN" dirty="0"/>
          </a:p>
        </p:txBody>
      </p:sp>
      <p:pic>
        <p:nvPicPr>
          <p:cNvPr id="22529" name="Picture 1" descr="C:\Users\Admin\Desktop\RELIANCE MALL.jpg"/>
          <p:cNvPicPr>
            <a:picLocks noChangeAspect="1" noChangeArrowheads="1"/>
          </p:cNvPicPr>
          <p:nvPr/>
        </p:nvPicPr>
        <p:blipFill>
          <a:blip r:embed="rId2"/>
          <a:srcRect/>
          <a:stretch>
            <a:fillRect/>
          </a:stretch>
        </p:blipFill>
        <p:spPr bwMode="auto">
          <a:xfrm>
            <a:off x="-32" y="3857628"/>
            <a:ext cx="3500462" cy="2214578"/>
          </a:xfrm>
          <a:prstGeom prst="rect">
            <a:avLst/>
          </a:prstGeom>
          <a:noFill/>
        </p:spPr>
      </p:pic>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0" y="6215082"/>
            <a:ext cx="9144000" cy="369332"/>
          </a:xfrm>
          <a:prstGeom prst="rect">
            <a:avLst/>
          </a:prstGeom>
          <a:noFill/>
        </p:spPr>
        <p:txBody>
          <a:bodyPr wrap="square" rtlCol="0">
            <a:spAutoFit/>
          </a:bodyPr>
          <a:lstStyle/>
          <a:p>
            <a:pPr algn="ctr"/>
            <a:r>
              <a:rPr lang="en-US" b="1" dirty="0" smtClean="0">
                <a:solidFill>
                  <a:schemeClr val="bg1"/>
                </a:solidFill>
              </a:rPr>
              <a:t>MULTI FLOORED, IN LACS OF SQUARE FEET WITH LACS OF SKUs AND WIDTH OF BRANDS</a:t>
            </a:r>
            <a:endParaRPr lang="en-IN" b="1" dirty="0">
              <a:solidFill>
                <a:schemeClr val="bg1"/>
              </a:solidFill>
            </a:endParaRPr>
          </a:p>
        </p:txBody>
      </p:sp>
      <p:sp>
        <p:nvSpPr>
          <p:cNvPr id="10" name="TextBox 9"/>
          <p:cNvSpPr txBox="1"/>
          <p:nvPr/>
        </p:nvSpPr>
        <p:spPr>
          <a:xfrm>
            <a:off x="6715140" y="3429000"/>
            <a:ext cx="2143140" cy="2585323"/>
          </a:xfrm>
          <a:prstGeom prst="rect">
            <a:avLst/>
          </a:prstGeom>
          <a:noFill/>
        </p:spPr>
        <p:txBody>
          <a:bodyPr wrap="square" rtlCol="0">
            <a:spAutoFit/>
          </a:bodyPr>
          <a:lstStyle/>
          <a:p>
            <a:r>
              <a:rPr lang="en-US" dirty="0" smtClean="0"/>
              <a:t>Medicines</a:t>
            </a:r>
          </a:p>
          <a:p>
            <a:r>
              <a:rPr lang="en-US" dirty="0" smtClean="0"/>
              <a:t>Vegetables</a:t>
            </a:r>
          </a:p>
          <a:p>
            <a:r>
              <a:rPr lang="en-US" dirty="0" smtClean="0"/>
              <a:t>Fruits &amp; Vegetables</a:t>
            </a:r>
          </a:p>
          <a:p>
            <a:r>
              <a:rPr lang="en-US" dirty="0" smtClean="0"/>
              <a:t>Soft drinks</a:t>
            </a:r>
          </a:p>
          <a:p>
            <a:r>
              <a:rPr lang="en-US" dirty="0" smtClean="0"/>
              <a:t>Frozen food</a:t>
            </a:r>
          </a:p>
          <a:p>
            <a:r>
              <a:rPr lang="en-US" dirty="0" smtClean="0"/>
              <a:t>Canned Juices</a:t>
            </a:r>
          </a:p>
          <a:p>
            <a:r>
              <a:rPr lang="en-US" dirty="0" smtClean="0"/>
              <a:t>Spiritual</a:t>
            </a:r>
          </a:p>
          <a:p>
            <a:r>
              <a:rPr lang="en-US" dirty="0" smtClean="0"/>
              <a:t>Household</a:t>
            </a:r>
          </a:p>
          <a:p>
            <a:r>
              <a:rPr lang="en-US" dirty="0" smtClean="0"/>
              <a:t>Furnishings</a:t>
            </a:r>
            <a:endParaRPr lang="en-IN" dirty="0"/>
          </a:p>
        </p:txBody>
      </p:sp>
      <p:pic>
        <p:nvPicPr>
          <p:cNvPr id="121857" name="Picture 1" descr="C:\Users\Admin\Desktop\images.jpg"/>
          <p:cNvPicPr>
            <a:picLocks noChangeAspect="1" noChangeArrowheads="1"/>
          </p:cNvPicPr>
          <p:nvPr/>
        </p:nvPicPr>
        <p:blipFill>
          <a:blip r:embed="rId3"/>
          <a:srcRect/>
          <a:stretch>
            <a:fillRect/>
          </a:stretch>
        </p:blipFill>
        <p:spPr bwMode="auto">
          <a:xfrm>
            <a:off x="6819932" y="-24"/>
            <a:ext cx="2324100" cy="857256"/>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44</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 TYPES OF RETAIL STORES</a:t>
            </a:r>
            <a:endParaRPr lang="en-IN" sz="2800" b="1" dirty="0">
              <a:solidFill>
                <a:schemeClr val="bg1"/>
              </a:solidFill>
            </a:endParaRPr>
          </a:p>
        </p:txBody>
      </p:sp>
      <p:sp>
        <p:nvSpPr>
          <p:cNvPr id="6" name="TextBox 5"/>
          <p:cNvSpPr txBox="1"/>
          <p:nvPr/>
        </p:nvSpPr>
        <p:spPr>
          <a:xfrm>
            <a:off x="642910" y="928670"/>
            <a:ext cx="7143800" cy="2031325"/>
          </a:xfrm>
          <a:prstGeom prst="rect">
            <a:avLst/>
          </a:prstGeom>
          <a:noFill/>
        </p:spPr>
        <p:txBody>
          <a:bodyPr wrap="square" rtlCol="0">
            <a:spAutoFit/>
          </a:bodyPr>
          <a:lstStyle/>
          <a:p>
            <a:r>
              <a:rPr lang="en-IN" b="1" dirty="0" smtClean="0"/>
              <a:t>Mom and Pop Store (also called </a:t>
            </a:r>
            <a:r>
              <a:rPr lang="en-IN" b="1" dirty="0" err="1" smtClean="0"/>
              <a:t>Kirana</a:t>
            </a:r>
            <a:r>
              <a:rPr lang="en-IN" b="1" dirty="0" smtClean="0"/>
              <a:t> Store in India)</a:t>
            </a:r>
            <a:endParaRPr lang="en-IN" dirty="0" smtClean="0"/>
          </a:p>
          <a:p>
            <a:pPr>
              <a:buFont typeface="Wingdings" pitchFamily="2" charset="2"/>
              <a:buChar char="§"/>
            </a:pPr>
            <a:r>
              <a:rPr lang="en-IN" dirty="0" smtClean="0"/>
              <a:t>  Mom and Pop stores are the small stores run by individuals in the </a:t>
            </a:r>
          </a:p>
          <a:p>
            <a:r>
              <a:rPr lang="en-IN" dirty="0" smtClean="0"/>
              <a:t>    nearby locality to cater to daily needs of the consumers staying in the </a:t>
            </a:r>
          </a:p>
          <a:p>
            <a:r>
              <a:rPr lang="en-IN" dirty="0" smtClean="0"/>
              <a:t>    vicinity. </a:t>
            </a:r>
          </a:p>
          <a:p>
            <a:pPr>
              <a:buFont typeface="Wingdings" pitchFamily="2" charset="2"/>
              <a:buChar char="§"/>
            </a:pPr>
            <a:r>
              <a:rPr lang="en-IN" dirty="0" smtClean="0"/>
              <a:t>  They offer selected items and are not at all organized. </a:t>
            </a:r>
          </a:p>
          <a:p>
            <a:pPr>
              <a:buFont typeface="Wingdings" pitchFamily="2" charset="2"/>
              <a:buChar char="§"/>
            </a:pPr>
            <a:r>
              <a:rPr lang="en-IN" dirty="0" smtClean="0"/>
              <a:t>  The size of the store would not be very big and depends on the land</a:t>
            </a:r>
          </a:p>
          <a:p>
            <a:r>
              <a:rPr lang="en-IN" dirty="0" smtClean="0"/>
              <a:t>     or shop available to the owner. They wouldn’t offer high-end products.</a:t>
            </a:r>
          </a:p>
        </p:txBody>
      </p:sp>
      <p:sp>
        <p:nvSpPr>
          <p:cNvPr id="7" name="TextBox 6"/>
          <p:cNvSpPr txBox="1"/>
          <p:nvPr/>
        </p:nvSpPr>
        <p:spPr>
          <a:xfrm>
            <a:off x="3786182" y="3000372"/>
            <a:ext cx="1785950" cy="3139321"/>
          </a:xfrm>
          <a:prstGeom prst="rect">
            <a:avLst/>
          </a:prstGeom>
          <a:noFill/>
        </p:spPr>
        <p:txBody>
          <a:bodyPr wrap="square" rtlCol="0">
            <a:spAutoFit/>
          </a:bodyPr>
          <a:lstStyle/>
          <a:p>
            <a:r>
              <a:rPr lang="en-IN" b="1" dirty="0" smtClean="0"/>
              <a:t>Merchandise:</a:t>
            </a:r>
            <a:r>
              <a:rPr lang="en-IN" dirty="0" smtClean="0"/>
              <a:t/>
            </a:r>
            <a:br>
              <a:rPr lang="en-IN" dirty="0" smtClean="0"/>
            </a:br>
            <a:r>
              <a:rPr lang="en-IN" dirty="0" smtClean="0"/>
              <a:t>Eggs</a:t>
            </a:r>
            <a:br>
              <a:rPr lang="en-IN" dirty="0" smtClean="0"/>
            </a:br>
            <a:r>
              <a:rPr lang="en-IN" dirty="0" smtClean="0"/>
              <a:t>Bread</a:t>
            </a:r>
            <a:br>
              <a:rPr lang="en-IN" dirty="0" smtClean="0"/>
            </a:br>
            <a:r>
              <a:rPr lang="en-IN" dirty="0" smtClean="0"/>
              <a:t>Stationery</a:t>
            </a:r>
            <a:br>
              <a:rPr lang="en-IN" dirty="0" smtClean="0"/>
            </a:br>
            <a:r>
              <a:rPr lang="en-IN" dirty="0" smtClean="0"/>
              <a:t>Toys</a:t>
            </a:r>
            <a:br>
              <a:rPr lang="en-IN" dirty="0" smtClean="0"/>
            </a:br>
            <a:r>
              <a:rPr lang="en-IN" dirty="0" smtClean="0"/>
              <a:t>Cigarettes</a:t>
            </a:r>
            <a:br>
              <a:rPr lang="en-IN" dirty="0" smtClean="0"/>
            </a:br>
            <a:r>
              <a:rPr lang="en-IN" dirty="0" smtClean="0"/>
              <a:t>Cereals</a:t>
            </a:r>
          </a:p>
          <a:p>
            <a:r>
              <a:rPr lang="en-IN" dirty="0" smtClean="0"/>
              <a:t>Grocery</a:t>
            </a:r>
            <a:br>
              <a:rPr lang="en-IN" dirty="0" smtClean="0"/>
            </a:br>
            <a:r>
              <a:rPr lang="en-IN" dirty="0" smtClean="0"/>
              <a:t>Pulses</a:t>
            </a:r>
            <a:br>
              <a:rPr lang="en-IN" dirty="0" smtClean="0"/>
            </a:br>
            <a:r>
              <a:rPr lang="en-IN" dirty="0" smtClean="0"/>
              <a:t>Medicines</a:t>
            </a:r>
          </a:p>
          <a:p>
            <a:endParaRPr lang="en-IN" dirty="0"/>
          </a:p>
        </p:txBody>
      </p:sp>
      <p:sp>
        <p:nvSpPr>
          <p:cNvPr id="8" name="Rectangle 7"/>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215082"/>
            <a:ext cx="8572560" cy="461665"/>
          </a:xfrm>
          <a:prstGeom prst="rect">
            <a:avLst/>
          </a:prstGeom>
          <a:noFill/>
        </p:spPr>
        <p:txBody>
          <a:bodyPr wrap="square" rtlCol="0">
            <a:spAutoFit/>
          </a:bodyPr>
          <a:lstStyle/>
          <a:p>
            <a:pPr algn="ctr"/>
            <a:r>
              <a:rPr lang="en-US" sz="2400" b="1" dirty="0" smtClean="0">
                <a:solidFill>
                  <a:schemeClr val="bg1"/>
                </a:solidFill>
              </a:rPr>
              <a:t>THESE ARE FRONT LINE STORES LOCATED IN COLONY MARKETS</a:t>
            </a:r>
            <a:endParaRPr lang="en-IN" sz="2400" b="1" dirty="0">
              <a:solidFill>
                <a:schemeClr val="bg1"/>
              </a:solidFill>
            </a:endParaRPr>
          </a:p>
        </p:txBody>
      </p:sp>
      <p:pic>
        <p:nvPicPr>
          <p:cNvPr id="19457" name="Picture 1" descr="C:\Users\Admin\Desktop\MOMNPOP.jpg"/>
          <p:cNvPicPr>
            <a:picLocks noChangeAspect="1" noChangeArrowheads="1"/>
          </p:cNvPicPr>
          <p:nvPr/>
        </p:nvPicPr>
        <p:blipFill>
          <a:blip r:embed="rId2"/>
          <a:srcRect/>
          <a:stretch>
            <a:fillRect/>
          </a:stretch>
        </p:blipFill>
        <p:spPr bwMode="auto">
          <a:xfrm>
            <a:off x="571472" y="4552966"/>
            <a:ext cx="1619250" cy="1162050"/>
          </a:xfrm>
          <a:prstGeom prst="rect">
            <a:avLst/>
          </a:prstGeom>
          <a:noFill/>
        </p:spPr>
      </p:pic>
      <p:pic>
        <p:nvPicPr>
          <p:cNvPr id="19458" name="Picture 2" descr="C:\Users\Admin\Desktop\MOMNPOP1.jpg"/>
          <p:cNvPicPr>
            <a:picLocks noChangeAspect="1" noChangeArrowheads="1"/>
          </p:cNvPicPr>
          <p:nvPr/>
        </p:nvPicPr>
        <p:blipFill>
          <a:blip r:embed="rId3"/>
          <a:srcRect/>
          <a:stretch>
            <a:fillRect/>
          </a:stretch>
        </p:blipFill>
        <p:spPr bwMode="auto">
          <a:xfrm>
            <a:off x="7572396" y="-4778"/>
            <a:ext cx="1571636" cy="790572"/>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45</a:t>
            </a:fld>
            <a:endParaRPr lang="en-IN"/>
          </a:p>
        </p:txBody>
      </p:sp>
      <p:sp>
        <p:nvSpPr>
          <p:cNvPr id="3" name="Rectangle 2"/>
          <p:cNvSpPr/>
          <p:nvPr/>
        </p:nvSpPr>
        <p:spPr>
          <a:xfrm>
            <a:off x="285720" y="2643182"/>
            <a:ext cx="6500858" cy="3693319"/>
          </a:xfrm>
          <a:prstGeom prst="rect">
            <a:avLst/>
          </a:prstGeom>
        </p:spPr>
        <p:txBody>
          <a:bodyPr wrap="square">
            <a:spAutoFit/>
          </a:bodyPr>
          <a:lstStyle/>
          <a:p>
            <a:endParaRPr lang="en-IN" dirty="0" smtClean="0"/>
          </a:p>
          <a:p>
            <a:r>
              <a:rPr lang="en-IN" b="1" dirty="0" smtClean="0"/>
              <a:t>Merchandise:</a:t>
            </a:r>
            <a:r>
              <a:rPr lang="en-IN" dirty="0" smtClean="0"/>
              <a:t/>
            </a:r>
            <a:br>
              <a:rPr lang="en-IN" dirty="0" smtClean="0"/>
            </a:br>
            <a:r>
              <a:rPr lang="en-IN" dirty="0" smtClean="0"/>
              <a:t>Electronic Appliances</a:t>
            </a:r>
            <a:br>
              <a:rPr lang="en-IN" dirty="0" smtClean="0"/>
            </a:br>
            <a:r>
              <a:rPr lang="en-IN" dirty="0" smtClean="0"/>
              <a:t>Apparels</a:t>
            </a:r>
            <a:br>
              <a:rPr lang="en-IN" dirty="0" smtClean="0"/>
            </a:br>
            <a:r>
              <a:rPr lang="en-IN" dirty="0" smtClean="0"/>
              <a:t>Jewellery</a:t>
            </a:r>
            <a:br>
              <a:rPr lang="en-IN" dirty="0" smtClean="0"/>
            </a:br>
            <a:r>
              <a:rPr lang="en-IN" dirty="0" smtClean="0"/>
              <a:t>Toiletries</a:t>
            </a:r>
            <a:br>
              <a:rPr lang="en-IN" dirty="0" smtClean="0"/>
            </a:br>
            <a:r>
              <a:rPr lang="en-IN" dirty="0" smtClean="0"/>
              <a:t>Cosmetics</a:t>
            </a:r>
            <a:br>
              <a:rPr lang="en-IN" dirty="0" smtClean="0"/>
            </a:br>
            <a:r>
              <a:rPr lang="en-IN" dirty="0" smtClean="0"/>
              <a:t>Footwear</a:t>
            </a:r>
            <a:br>
              <a:rPr lang="en-IN" dirty="0" smtClean="0"/>
            </a:br>
            <a:r>
              <a:rPr lang="en-IN" dirty="0" smtClean="0"/>
              <a:t>Sportswear</a:t>
            </a:r>
            <a:br>
              <a:rPr lang="en-IN" dirty="0" smtClean="0"/>
            </a:br>
            <a:r>
              <a:rPr lang="en-IN" dirty="0" smtClean="0"/>
              <a:t>Toys</a:t>
            </a:r>
            <a:br>
              <a:rPr lang="en-IN" dirty="0" smtClean="0"/>
            </a:br>
            <a:r>
              <a:rPr lang="en-IN" dirty="0" smtClean="0"/>
              <a:t>Books</a:t>
            </a:r>
            <a:br>
              <a:rPr lang="en-IN" dirty="0" smtClean="0"/>
            </a:br>
            <a:r>
              <a:rPr lang="en-IN" dirty="0" smtClean="0"/>
              <a:t>CDs, DVDs</a:t>
            </a:r>
          </a:p>
          <a:p>
            <a:r>
              <a:rPr lang="en-IN" dirty="0" smtClean="0"/>
              <a:t>Examples - Shoppers Stop, Pantaloon</a:t>
            </a:r>
            <a:endParaRPr lang="en-IN" dirty="0"/>
          </a:p>
        </p:txBody>
      </p:sp>
      <p:sp>
        <p:nvSpPr>
          <p:cNvPr id="4" name="Rectangle 3"/>
          <p:cNvSpPr/>
          <p:nvPr/>
        </p:nvSpPr>
        <p:spPr>
          <a:xfrm>
            <a:off x="0" y="0"/>
            <a:ext cx="9144000" cy="9286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29581"/>
            <a:ext cx="9144000" cy="584775"/>
          </a:xfrm>
          <a:prstGeom prst="rect">
            <a:avLst/>
          </a:prstGeom>
          <a:noFill/>
        </p:spPr>
        <p:txBody>
          <a:bodyPr wrap="square" rtlCol="0">
            <a:spAutoFit/>
          </a:bodyPr>
          <a:lstStyle/>
          <a:p>
            <a:pPr algn="ctr"/>
            <a:r>
              <a:rPr lang="en-US" sz="3200" b="1" dirty="0" smtClean="0">
                <a:solidFill>
                  <a:schemeClr val="bg1"/>
                </a:solidFill>
              </a:rPr>
              <a:t>… TYPES OF RETAIL STORES</a:t>
            </a:r>
            <a:endParaRPr lang="en-IN" sz="3200" b="1" dirty="0">
              <a:solidFill>
                <a:schemeClr val="bg1"/>
              </a:solidFill>
            </a:endParaRPr>
          </a:p>
        </p:txBody>
      </p:sp>
      <p:sp>
        <p:nvSpPr>
          <p:cNvPr id="7" name="TextBox 6"/>
          <p:cNvSpPr txBox="1"/>
          <p:nvPr/>
        </p:nvSpPr>
        <p:spPr>
          <a:xfrm>
            <a:off x="285720" y="1071547"/>
            <a:ext cx="6715172" cy="2308324"/>
          </a:xfrm>
          <a:prstGeom prst="rect">
            <a:avLst/>
          </a:prstGeom>
          <a:noFill/>
        </p:spPr>
        <p:txBody>
          <a:bodyPr wrap="square" rtlCol="0">
            <a:spAutoFit/>
          </a:bodyPr>
          <a:lstStyle/>
          <a:p>
            <a:r>
              <a:rPr lang="en-IN" b="1" dirty="0" smtClean="0"/>
              <a:t>Department Stores</a:t>
            </a:r>
            <a:endParaRPr lang="en-IN" dirty="0" smtClean="0"/>
          </a:p>
          <a:p>
            <a:pPr>
              <a:buFont typeface="Wingdings" pitchFamily="2" charset="2"/>
              <a:buChar char="§"/>
            </a:pPr>
            <a:r>
              <a:rPr lang="en-IN" dirty="0" smtClean="0"/>
              <a:t>  A department store is a set-up which offers wide range of products</a:t>
            </a:r>
          </a:p>
          <a:p>
            <a:r>
              <a:rPr lang="en-IN" dirty="0" smtClean="0"/>
              <a:t>    to the end-users under one roof</a:t>
            </a:r>
          </a:p>
          <a:p>
            <a:pPr>
              <a:buFont typeface="Wingdings" pitchFamily="2" charset="2"/>
              <a:buChar char="§"/>
            </a:pPr>
            <a:r>
              <a:rPr lang="en-IN" dirty="0" smtClean="0"/>
              <a:t>  In a department store, the consumers can get almost all the </a:t>
            </a:r>
          </a:p>
          <a:p>
            <a:r>
              <a:rPr lang="en-IN" dirty="0" smtClean="0"/>
              <a:t>    products they aspire to shop at one place only </a:t>
            </a:r>
          </a:p>
          <a:p>
            <a:pPr>
              <a:buFont typeface="Wingdings" pitchFamily="2" charset="2"/>
              <a:buChar char="§"/>
            </a:pPr>
            <a:r>
              <a:rPr lang="en-IN" dirty="0" smtClean="0"/>
              <a:t>  Department stores provide a wide range of options to the </a:t>
            </a:r>
          </a:p>
          <a:p>
            <a:r>
              <a:rPr lang="en-IN" dirty="0" smtClean="0"/>
              <a:t>    consumers and thus fulfil all their shopping needs</a:t>
            </a:r>
          </a:p>
          <a:p>
            <a:endParaRPr lang="en-IN" dirty="0"/>
          </a:p>
        </p:txBody>
      </p:sp>
      <p:sp>
        <p:nvSpPr>
          <p:cNvPr id="8" name="Rectangle 7"/>
          <p:cNvSpPr/>
          <p:nvPr/>
        </p:nvSpPr>
        <p:spPr>
          <a:xfrm>
            <a:off x="0" y="6215082"/>
            <a:ext cx="9144000" cy="64291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214282" y="6357958"/>
            <a:ext cx="8643998" cy="400110"/>
          </a:xfrm>
          <a:prstGeom prst="rect">
            <a:avLst/>
          </a:prstGeom>
          <a:noFill/>
        </p:spPr>
        <p:txBody>
          <a:bodyPr wrap="square" rtlCol="0">
            <a:spAutoFit/>
          </a:bodyPr>
          <a:lstStyle/>
          <a:p>
            <a:pPr algn="ctr"/>
            <a:r>
              <a:rPr lang="en-US" sz="2000" b="1" dirty="0" smtClean="0">
                <a:solidFill>
                  <a:schemeClr val="bg1"/>
                </a:solidFill>
              </a:rPr>
              <a:t>DEPARTMENTAL STORES ARE WIDE SPREAD ON BRANDS AND SKUs</a:t>
            </a:r>
            <a:endParaRPr lang="en-IN" sz="2000" b="1" dirty="0">
              <a:solidFill>
                <a:schemeClr val="bg1"/>
              </a:solidFill>
            </a:endParaRPr>
          </a:p>
        </p:txBody>
      </p:sp>
      <p:sp>
        <p:nvSpPr>
          <p:cNvPr id="20482" name="AutoShape 2" descr="Image result for pictures of departmental sto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0486" name="Picture 6" descr="C:\Users\Admin\Desktop\DEPARTMENT1.jpg"/>
          <p:cNvPicPr>
            <a:picLocks noChangeAspect="1" noChangeArrowheads="1"/>
          </p:cNvPicPr>
          <p:nvPr/>
        </p:nvPicPr>
        <p:blipFill>
          <a:blip r:embed="rId2"/>
          <a:srcRect/>
          <a:stretch>
            <a:fillRect/>
          </a:stretch>
        </p:blipFill>
        <p:spPr bwMode="auto">
          <a:xfrm>
            <a:off x="7143780" y="4572016"/>
            <a:ext cx="1714500" cy="1143000"/>
          </a:xfrm>
          <a:prstGeom prst="rect">
            <a:avLst/>
          </a:prstGeom>
          <a:noFill/>
        </p:spPr>
      </p:pic>
      <p:pic>
        <p:nvPicPr>
          <p:cNvPr id="20487" name="Picture 7" descr="C:\Users\Admin\Desktop\DEPARTMET.jpg"/>
          <p:cNvPicPr>
            <a:picLocks noChangeAspect="1" noChangeArrowheads="1"/>
          </p:cNvPicPr>
          <p:nvPr/>
        </p:nvPicPr>
        <p:blipFill>
          <a:blip r:embed="rId3"/>
          <a:srcRect/>
          <a:stretch>
            <a:fillRect/>
          </a:stretch>
        </p:blipFill>
        <p:spPr bwMode="auto">
          <a:xfrm>
            <a:off x="7191404" y="1142984"/>
            <a:ext cx="1524000" cy="1143000"/>
          </a:xfrm>
          <a:prstGeom prst="rect">
            <a:avLst/>
          </a:prstGeom>
          <a:noFill/>
        </p:spPr>
      </p:pic>
      <p:sp>
        <p:nvSpPr>
          <p:cNvPr id="12" name="TextBox 11"/>
          <p:cNvSpPr txBox="1"/>
          <p:nvPr/>
        </p:nvSpPr>
        <p:spPr>
          <a:xfrm>
            <a:off x="3428992" y="3357562"/>
            <a:ext cx="2286016" cy="1200329"/>
          </a:xfrm>
          <a:prstGeom prst="rect">
            <a:avLst/>
          </a:prstGeom>
          <a:noFill/>
        </p:spPr>
        <p:txBody>
          <a:bodyPr wrap="square" rtlCol="0">
            <a:spAutoFit/>
          </a:bodyPr>
          <a:lstStyle/>
          <a:p>
            <a:r>
              <a:rPr lang="en-US" dirty="0" smtClean="0"/>
              <a:t>Furniture</a:t>
            </a:r>
          </a:p>
          <a:p>
            <a:r>
              <a:rPr lang="en-US" dirty="0" smtClean="0"/>
              <a:t>Household</a:t>
            </a:r>
          </a:p>
          <a:p>
            <a:r>
              <a:rPr lang="en-US" dirty="0" smtClean="0"/>
              <a:t>White goods</a:t>
            </a:r>
          </a:p>
          <a:p>
            <a:endParaRPr lang="en-IN" dirty="0"/>
          </a:p>
        </p:txBody>
      </p:sp>
      <p:pic>
        <p:nvPicPr>
          <p:cNvPr id="119809" name="Picture 1" descr="C:\Users\Admin\Desktop\4.jpg"/>
          <p:cNvPicPr>
            <a:picLocks noChangeAspect="1" noChangeArrowheads="1"/>
          </p:cNvPicPr>
          <p:nvPr/>
        </p:nvPicPr>
        <p:blipFill>
          <a:blip r:embed="rId4"/>
          <a:srcRect/>
          <a:stretch>
            <a:fillRect/>
          </a:stretch>
        </p:blipFill>
        <p:spPr bwMode="auto">
          <a:xfrm>
            <a:off x="-32" y="-23"/>
            <a:ext cx="2071702" cy="928694"/>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46</a:t>
            </a:fld>
            <a:endParaRPr lang="en-IN"/>
          </a:p>
        </p:txBody>
      </p:sp>
      <p:sp>
        <p:nvSpPr>
          <p:cNvPr id="3" name="Rectangle 2"/>
          <p:cNvSpPr/>
          <p:nvPr/>
        </p:nvSpPr>
        <p:spPr>
          <a:xfrm>
            <a:off x="857224" y="1304491"/>
            <a:ext cx="7572428" cy="2123658"/>
          </a:xfrm>
          <a:prstGeom prst="rect">
            <a:avLst/>
          </a:prstGeom>
        </p:spPr>
        <p:txBody>
          <a:bodyPr wrap="square">
            <a:spAutoFit/>
          </a:bodyPr>
          <a:lstStyle/>
          <a:p>
            <a:r>
              <a:rPr lang="en-IN" sz="2400" b="1" dirty="0" smtClean="0"/>
              <a:t>Dollar Stores</a:t>
            </a:r>
            <a:endParaRPr lang="en-IN" sz="2400" dirty="0" smtClean="0"/>
          </a:p>
          <a:p>
            <a:pPr>
              <a:buFont typeface="Wingdings" pitchFamily="2" charset="2"/>
              <a:buChar char="§"/>
            </a:pPr>
            <a:r>
              <a:rPr lang="en-IN" dirty="0" smtClean="0"/>
              <a:t>  Dollar stores offer selected products at extremely low rates but here the </a:t>
            </a:r>
          </a:p>
          <a:p>
            <a:r>
              <a:rPr lang="en-IN" dirty="0" smtClean="0"/>
              <a:t>    prices are fixed.</a:t>
            </a:r>
          </a:p>
          <a:p>
            <a:endParaRPr lang="en-IN" dirty="0" smtClean="0"/>
          </a:p>
          <a:p>
            <a:pPr>
              <a:buFont typeface="Wingdings" pitchFamily="2" charset="2"/>
              <a:buChar char="§"/>
            </a:pPr>
            <a:r>
              <a:rPr lang="en-IN" dirty="0" smtClean="0"/>
              <a:t>  Example - 99 Store would offer all its merchandise at Rs 99 only. No further</a:t>
            </a:r>
          </a:p>
          <a:p>
            <a:r>
              <a:rPr lang="en-IN" dirty="0" smtClean="0"/>
              <a:t>    bargaining is entertained. However the quality of the product is always in </a:t>
            </a:r>
          </a:p>
          <a:p>
            <a:r>
              <a:rPr lang="en-IN" dirty="0" smtClean="0"/>
              <a:t>    doubt at the discount stores.</a:t>
            </a:r>
            <a:endParaRPr lang="en-IN" dirty="0"/>
          </a:p>
        </p:txBody>
      </p:sp>
      <p:sp>
        <p:nvSpPr>
          <p:cNvPr id="4" name="Rectangle 3"/>
          <p:cNvSpPr/>
          <p:nvPr/>
        </p:nvSpPr>
        <p:spPr>
          <a:xfrm>
            <a:off x="0" y="0"/>
            <a:ext cx="9144000" cy="8572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42852"/>
            <a:ext cx="9144000" cy="523220"/>
          </a:xfrm>
          <a:prstGeom prst="rect">
            <a:avLst/>
          </a:prstGeom>
          <a:noFill/>
        </p:spPr>
        <p:txBody>
          <a:bodyPr wrap="square" rtlCol="0">
            <a:spAutoFit/>
          </a:bodyPr>
          <a:lstStyle/>
          <a:p>
            <a:pPr algn="ctr"/>
            <a:r>
              <a:rPr lang="en-US" sz="2800" b="1" dirty="0" smtClean="0">
                <a:solidFill>
                  <a:schemeClr val="bg1"/>
                </a:solidFill>
              </a:rPr>
              <a:t>   … TYPE OF RETAIL STORES</a:t>
            </a:r>
            <a:endParaRPr lang="en-IN" sz="2800" b="1" dirty="0">
              <a:solidFill>
                <a:schemeClr val="bg1"/>
              </a:solidFill>
            </a:endParaRPr>
          </a:p>
        </p:txBody>
      </p:sp>
      <p:sp>
        <p:nvSpPr>
          <p:cNvPr id="6" name="Rectangle 5"/>
          <p:cNvSpPr/>
          <p:nvPr/>
        </p:nvSpPr>
        <p:spPr>
          <a:xfrm>
            <a:off x="0" y="6072206"/>
            <a:ext cx="9144000" cy="78579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6385" name="Picture 1" descr="C:\Users\Admin\Desktop\DOLLAR STORE.jpg"/>
          <p:cNvPicPr>
            <a:picLocks noChangeAspect="1" noChangeArrowheads="1"/>
          </p:cNvPicPr>
          <p:nvPr/>
        </p:nvPicPr>
        <p:blipFill>
          <a:blip r:embed="rId2"/>
          <a:srcRect/>
          <a:stretch>
            <a:fillRect/>
          </a:stretch>
        </p:blipFill>
        <p:spPr bwMode="auto">
          <a:xfrm>
            <a:off x="928662" y="4233876"/>
            <a:ext cx="1847850" cy="1123950"/>
          </a:xfrm>
          <a:prstGeom prst="rect">
            <a:avLst/>
          </a:prstGeom>
          <a:noFill/>
        </p:spPr>
      </p:pic>
      <p:pic>
        <p:nvPicPr>
          <p:cNvPr id="16386" name="Picture 2" descr="C:\Users\Admin\Desktop\DOLLAR STORE1.jpg"/>
          <p:cNvPicPr>
            <a:picLocks noChangeAspect="1" noChangeArrowheads="1"/>
          </p:cNvPicPr>
          <p:nvPr/>
        </p:nvPicPr>
        <p:blipFill>
          <a:blip r:embed="rId3"/>
          <a:srcRect/>
          <a:stretch>
            <a:fillRect/>
          </a:stretch>
        </p:blipFill>
        <p:spPr bwMode="auto">
          <a:xfrm>
            <a:off x="6643702" y="4267214"/>
            <a:ext cx="1619250" cy="1162050"/>
          </a:xfrm>
          <a:prstGeom prst="rect">
            <a:avLst/>
          </a:prstGeom>
          <a:noFill/>
        </p:spPr>
      </p:pic>
      <p:sp>
        <p:nvSpPr>
          <p:cNvPr id="9" name="TextBox 8"/>
          <p:cNvSpPr txBox="1"/>
          <p:nvPr/>
        </p:nvSpPr>
        <p:spPr>
          <a:xfrm>
            <a:off x="1142976" y="6243600"/>
            <a:ext cx="7072362" cy="400110"/>
          </a:xfrm>
          <a:prstGeom prst="rect">
            <a:avLst/>
          </a:prstGeom>
          <a:noFill/>
        </p:spPr>
        <p:txBody>
          <a:bodyPr wrap="square" rtlCol="0">
            <a:spAutoFit/>
          </a:bodyPr>
          <a:lstStyle/>
          <a:p>
            <a:pPr algn="ctr"/>
            <a:r>
              <a:rPr lang="en-US" sz="2000" b="1" dirty="0" smtClean="0">
                <a:solidFill>
                  <a:schemeClr val="bg1"/>
                </a:solidFill>
              </a:rPr>
              <a:t>NO BARGAIN STORES</a:t>
            </a:r>
            <a:endParaRPr lang="en-IN" sz="2000" b="1" dirty="0">
              <a:solidFill>
                <a:schemeClr val="bg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47</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142844" y="130710"/>
            <a:ext cx="9001156" cy="523220"/>
          </a:xfrm>
          <a:prstGeom prst="rect">
            <a:avLst/>
          </a:prstGeom>
          <a:noFill/>
        </p:spPr>
        <p:txBody>
          <a:bodyPr wrap="square" rtlCol="0">
            <a:spAutoFit/>
          </a:bodyPr>
          <a:lstStyle/>
          <a:p>
            <a:pPr algn="ctr"/>
            <a:r>
              <a:rPr lang="en-US" sz="2800" b="1" dirty="0" smtClean="0">
                <a:solidFill>
                  <a:schemeClr val="bg1"/>
                </a:solidFill>
              </a:rPr>
              <a:t>…TYPES OF RETAIL STORES</a:t>
            </a:r>
            <a:endParaRPr lang="en-IN" sz="2800" b="1" dirty="0">
              <a:solidFill>
                <a:schemeClr val="bg1"/>
              </a:solidFill>
            </a:endParaRPr>
          </a:p>
        </p:txBody>
      </p:sp>
      <p:sp>
        <p:nvSpPr>
          <p:cNvPr id="7" name="TextBox 6"/>
          <p:cNvSpPr txBox="1"/>
          <p:nvPr/>
        </p:nvSpPr>
        <p:spPr>
          <a:xfrm>
            <a:off x="1214414" y="2120808"/>
            <a:ext cx="7000924" cy="2308324"/>
          </a:xfrm>
          <a:prstGeom prst="rect">
            <a:avLst/>
          </a:prstGeom>
          <a:noFill/>
        </p:spPr>
        <p:txBody>
          <a:bodyPr wrap="square" rtlCol="0">
            <a:spAutoFit/>
          </a:bodyPr>
          <a:lstStyle/>
          <a:p>
            <a:r>
              <a:rPr lang="en-IN" sz="2400" b="1" dirty="0" smtClean="0"/>
              <a:t>Malls</a:t>
            </a:r>
          </a:p>
          <a:p>
            <a:endParaRPr lang="en-US" sz="2400" b="1" dirty="0" smtClean="0"/>
          </a:p>
          <a:p>
            <a:pPr>
              <a:buFont typeface="Wingdings" pitchFamily="2" charset="2"/>
              <a:buChar char="§"/>
            </a:pPr>
            <a:r>
              <a:rPr lang="en-US" sz="2400" b="1" dirty="0" smtClean="0"/>
              <a:t>  </a:t>
            </a:r>
            <a:r>
              <a:rPr lang="en-IN" dirty="0" smtClean="0"/>
              <a:t>Many retail stores operating  at one place form a mall.</a:t>
            </a:r>
          </a:p>
          <a:p>
            <a:endParaRPr lang="en-IN" dirty="0" smtClean="0"/>
          </a:p>
          <a:p>
            <a:pPr>
              <a:buFont typeface="Wingdings" pitchFamily="2" charset="2"/>
              <a:buChar char="§"/>
            </a:pPr>
            <a:r>
              <a:rPr lang="en-IN" dirty="0" smtClean="0"/>
              <a:t>    A mall would consist of several retail outlets each selling their own</a:t>
            </a:r>
          </a:p>
          <a:p>
            <a:r>
              <a:rPr lang="en-IN" dirty="0" smtClean="0"/>
              <a:t>      merchandise, but from a common platform.</a:t>
            </a:r>
          </a:p>
          <a:p>
            <a:endParaRPr lang="en-IN" dirty="0"/>
          </a:p>
        </p:txBody>
      </p:sp>
      <p:sp>
        <p:nvSpPr>
          <p:cNvPr id="9" name="Rectangle 8"/>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409" name="Picture 1" descr="C:\Users\Admin\Desktop\MALL.jpg"/>
          <p:cNvPicPr>
            <a:picLocks noChangeAspect="1" noChangeArrowheads="1"/>
          </p:cNvPicPr>
          <p:nvPr/>
        </p:nvPicPr>
        <p:blipFill>
          <a:blip r:embed="rId2"/>
          <a:srcRect/>
          <a:stretch>
            <a:fillRect/>
          </a:stretch>
        </p:blipFill>
        <p:spPr bwMode="auto">
          <a:xfrm>
            <a:off x="7629557" y="-23"/>
            <a:ext cx="1514475" cy="785818"/>
          </a:xfrm>
          <a:prstGeom prst="rect">
            <a:avLst/>
          </a:prstGeom>
          <a:noFill/>
        </p:spPr>
      </p:pic>
      <p:pic>
        <p:nvPicPr>
          <p:cNvPr id="17410" name="Picture 2" descr="C:\Users\Admin\Desktop\MALL1.jpg"/>
          <p:cNvPicPr>
            <a:picLocks noChangeAspect="1" noChangeArrowheads="1"/>
          </p:cNvPicPr>
          <p:nvPr/>
        </p:nvPicPr>
        <p:blipFill>
          <a:blip r:embed="rId3"/>
          <a:srcRect/>
          <a:stretch>
            <a:fillRect/>
          </a:stretch>
        </p:blipFill>
        <p:spPr bwMode="auto">
          <a:xfrm>
            <a:off x="7029482" y="4953019"/>
            <a:ext cx="2114550" cy="1190625"/>
          </a:xfrm>
          <a:prstGeom prst="rect">
            <a:avLst/>
          </a:prstGeom>
          <a:noFill/>
        </p:spPr>
      </p:pic>
      <p:sp>
        <p:nvSpPr>
          <p:cNvPr id="12" name="TextBox 11"/>
          <p:cNvSpPr txBox="1"/>
          <p:nvPr/>
        </p:nvSpPr>
        <p:spPr>
          <a:xfrm>
            <a:off x="0" y="6274378"/>
            <a:ext cx="9144000" cy="400110"/>
          </a:xfrm>
          <a:prstGeom prst="rect">
            <a:avLst/>
          </a:prstGeom>
          <a:noFill/>
        </p:spPr>
        <p:txBody>
          <a:bodyPr wrap="square" rtlCol="0">
            <a:spAutoFit/>
          </a:bodyPr>
          <a:lstStyle/>
          <a:p>
            <a:pPr algn="ctr"/>
            <a:r>
              <a:rPr lang="en-US" sz="2000" b="1" dirty="0" smtClean="0">
                <a:solidFill>
                  <a:schemeClr val="bg1"/>
                </a:solidFill>
              </a:rPr>
              <a:t>MALLS ARE THE BEHEMOTHS OF THE MODERN DAY RETAIL </a:t>
            </a:r>
            <a:endParaRPr lang="en-IN" sz="2000" b="1" dirty="0">
              <a:solidFill>
                <a:schemeClr val="bg1"/>
              </a:solidFill>
            </a:endParaRPr>
          </a:p>
        </p:txBody>
      </p:sp>
      <p:pic>
        <p:nvPicPr>
          <p:cNvPr id="117761" name="Picture 1" descr="C:\Users\Admin\Desktop\8.jpg"/>
          <p:cNvPicPr>
            <a:picLocks noChangeAspect="1" noChangeArrowheads="1"/>
          </p:cNvPicPr>
          <p:nvPr/>
        </p:nvPicPr>
        <p:blipFill>
          <a:blip r:embed="rId4"/>
          <a:srcRect/>
          <a:stretch>
            <a:fillRect/>
          </a:stretch>
        </p:blipFill>
        <p:spPr bwMode="auto">
          <a:xfrm>
            <a:off x="-32" y="785794"/>
            <a:ext cx="2619375" cy="871538"/>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48</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 TYPES OF RETAIL STORES</a:t>
            </a:r>
            <a:endParaRPr lang="en-IN" sz="2800" b="1" dirty="0">
              <a:solidFill>
                <a:schemeClr val="bg1"/>
              </a:solidFill>
            </a:endParaRPr>
          </a:p>
        </p:txBody>
      </p:sp>
      <p:sp>
        <p:nvSpPr>
          <p:cNvPr id="6" name="TextBox 5"/>
          <p:cNvSpPr txBox="1"/>
          <p:nvPr/>
        </p:nvSpPr>
        <p:spPr>
          <a:xfrm>
            <a:off x="642910" y="928670"/>
            <a:ext cx="7143800" cy="3970318"/>
          </a:xfrm>
          <a:prstGeom prst="rect">
            <a:avLst/>
          </a:prstGeom>
          <a:noFill/>
        </p:spPr>
        <p:txBody>
          <a:bodyPr wrap="square" rtlCol="0">
            <a:spAutoFit/>
          </a:bodyPr>
          <a:lstStyle/>
          <a:p>
            <a:r>
              <a:rPr lang="en-IN" b="1" dirty="0" smtClean="0"/>
              <a:t>Speciality Stores</a:t>
            </a:r>
          </a:p>
          <a:p>
            <a:endParaRPr lang="en-US" b="1" dirty="0" smtClean="0"/>
          </a:p>
          <a:p>
            <a:pPr>
              <a:buFont typeface="Wingdings" pitchFamily="2" charset="2"/>
              <a:buChar char="§"/>
            </a:pPr>
            <a:r>
              <a:rPr lang="en-US" b="1" dirty="0" smtClean="0"/>
              <a:t>  </a:t>
            </a:r>
            <a:r>
              <a:rPr lang="en-US" dirty="0" err="1" smtClean="0"/>
              <a:t>Speciality</a:t>
            </a:r>
            <a:r>
              <a:rPr lang="en-US" dirty="0" smtClean="0"/>
              <a:t> store </a:t>
            </a:r>
            <a:r>
              <a:rPr lang="en-US" dirty="0" err="1" smtClean="0"/>
              <a:t>specialises</a:t>
            </a:r>
            <a:r>
              <a:rPr lang="en-US" dirty="0" smtClean="0"/>
              <a:t> in a particular product</a:t>
            </a:r>
          </a:p>
          <a:p>
            <a:pPr>
              <a:buFont typeface="Wingdings" pitchFamily="2" charset="2"/>
              <a:buChar char="§"/>
            </a:pPr>
            <a:endParaRPr lang="en-US" dirty="0" smtClean="0"/>
          </a:p>
          <a:p>
            <a:pPr>
              <a:buFont typeface="Wingdings" pitchFamily="2" charset="2"/>
              <a:buChar char="§"/>
            </a:pPr>
            <a:r>
              <a:rPr lang="en-US" dirty="0" smtClean="0"/>
              <a:t>  They don’t sell anything else than specific range of goods</a:t>
            </a:r>
          </a:p>
          <a:p>
            <a:pPr>
              <a:buFont typeface="Wingdings" pitchFamily="2" charset="2"/>
              <a:buChar char="§"/>
            </a:pPr>
            <a:endParaRPr lang="en-US" dirty="0" smtClean="0"/>
          </a:p>
          <a:p>
            <a:pPr>
              <a:buFont typeface="Wingdings" pitchFamily="2" charset="2"/>
              <a:buChar char="§"/>
            </a:pPr>
            <a:r>
              <a:rPr lang="en-US" dirty="0" smtClean="0"/>
              <a:t>  They sell only selective items of one particular brand to the consumers</a:t>
            </a:r>
          </a:p>
          <a:p>
            <a:r>
              <a:rPr lang="en-US" dirty="0" smtClean="0"/>
              <a:t>    and primarily focus on high customer satisfaction.</a:t>
            </a:r>
          </a:p>
          <a:p>
            <a:pPr>
              <a:buFont typeface="Wingdings" pitchFamily="2" charset="2"/>
              <a:buChar char="§"/>
            </a:pPr>
            <a:endParaRPr lang="en-US" dirty="0" smtClean="0"/>
          </a:p>
          <a:p>
            <a:pPr>
              <a:buFont typeface="Wingdings" pitchFamily="2" charset="2"/>
              <a:buChar char="§"/>
            </a:pPr>
            <a:r>
              <a:rPr lang="en-US" dirty="0" smtClean="0"/>
              <a:t>  Example: You will find only Reebok merchandise at Reebok store and</a:t>
            </a:r>
          </a:p>
          <a:p>
            <a:r>
              <a:rPr lang="en-US" dirty="0" smtClean="0"/>
              <a:t>    nothing else. You can never find Adidas shoes at Reebok outlet.</a:t>
            </a:r>
          </a:p>
          <a:p>
            <a:pPr>
              <a:buFont typeface="Wingdings" pitchFamily="2" charset="2"/>
              <a:buChar char="§"/>
            </a:pPr>
            <a:endParaRPr lang="en-US" dirty="0" smtClean="0"/>
          </a:p>
          <a:p>
            <a:pPr>
              <a:buFont typeface="Wingdings" pitchFamily="2" charset="2"/>
              <a:buChar char="§"/>
            </a:pPr>
            <a:endParaRPr lang="en-IN" dirty="0" smtClean="0"/>
          </a:p>
          <a:p>
            <a:endParaRPr lang="en-IN" dirty="0" smtClean="0"/>
          </a:p>
        </p:txBody>
      </p:sp>
      <p:sp>
        <p:nvSpPr>
          <p:cNvPr id="8" name="Rectangle 7"/>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8435" name="Picture 3" descr="C:\Users\Admin\Desktop\SPECIALITY STORES.jpg"/>
          <p:cNvPicPr>
            <a:picLocks noChangeAspect="1" noChangeArrowheads="1"/>
          </p:cNvPicPr>
          <p:nvPr/>
        </p:nvPicPr>
        <p:blipFill>
          <a:blip r:embed="rId2"/>
          <a:srcRect/>
          <a:stretch>
            <a:fillRect/>
          </a:stretch>
        </p:blipFill>
        <p:spPr bwMode="auto">
          <a:xfrm>
            <a:off x="571472" y="4633929"/>
            <a:ext cx="2228850" cy="1152525"/>
          </a:xfrm>
          <a:prstGeom prst="rect">
            <a:avLst/>
          </a:prstGeom>
          <a:noFill/>
        </p:spPr>
      </p:pic>
      <p:pic>
        <p:nvPicPr>
          <p:cNvPr id="18436" name="Picture 4" descr="C:\Users\Admin\Desktop\SPECIALITY1.jpg"/>
          <p:cNvPicPr>
            <a:picLocks noChangeAspect="1" noChangeArrowheads="1"/>
          </p:cNvPicPr>
          <p:nvPr/>
        </p:nvPicPr>
        <p:blipFill>
          <a:blip r:embed="rId3"/>
          <a:srcRect/>
          <a:stretch>
            <a:fillRect/>
          </a:stretch>
        </p:blipFill>
        <p:spPr bwMode="auto">
          <a:xfrm>
            <a:off x="828647" y="4638691"/>
            <a:ext cx="1714500" cy="1143000"/>
          </a:xfrm>
          <a:prstGeom prst="rect">
            <a:avLst/>
          </a:prstGeom>
          <a:noFill/>
        </p:spPr>
      </p:pic>
      <p:pic>
        <p:nvPicPr>
          <p:cNvPr id="18437" name="Picture 5" descr="C:\Users\Admin\Desktop\SPECIALITY STORES.jpg"/>
          <p:cNvPicPr>
            <a:picLocks noChangeAspect="1" noChangeArrowheads="1"/>
          </p:cNvPicPr>
          <p:nvPr/>
        </p:nvPicPr>
        <p:blipFill>
          <a:blip r:embed="rId2"/>
          <a:srcRect/>
          <a:stretch>
            <a:fillRect/>
          </a:stretch>
        </p:blipFill>
        <p:spPr bwMode="auto">
          <a:xfrm>
            <a:off x="6486554" y="4562491"/>
            <a:ext cx="2228850" cy="1152525"/>
          </a:xfrm>
          <a:prstGeom prst="rect">
            <a:avLst/>
          </a:prstGeom>
          <a:noFill/>
        </p:spPr>
      </p:pic>
      <p:sp>
        <p:nvSpPr>
          <p:cNvPr id="10" name="TextBox 9"/>
          <p:cNvSpPr txBox="1"/>
          <p:nvPr/>
        </p:nvSpPr>
        <p:spPr>
          <a:xfrm>
            <a:off x="714348" y="6215082"/>
            <a:ext cx="7786742" cy="461665"/>
          </a:xfrm>
          <a:prstGeom prst="rect">
            <a:avLst/>
          </a:prstGeom>
          <a:noFill/>
        </p:spPr>
        <p:txBody>
          <a:bodyPr wrap="square" rtlCol="0">
            <a:spAutoFit/>
          </a:bodyPr>
          <a:lstStyle/>
          <a:p>
            <a:pPr algn="ctr"/>
            <a:r>
              <a:rPr lang="en-US" sz="2400" b="1" dirty="0" smtClean="0">
                <a:solidFill>
                  <a:schemeClr val="bg1"/>
                </a:solidFill>
              </a:rPr>
              <a:t>LARGELY COMPANY OWNED OR BRAND SPECIFIC STORES</a:t>
            </a:r>
            <a:endParaRPr lang="en-IN" sz="2400" b="1" dirty="0">
              <a:solidFill>
                <a:schemeClr val="bg1"/>
              </a:solidFill>
            </a:endParaRPr>
          </a:p>
        </p:txBody>
      </p:sp>
      <p:pic>
        <p:nvPicPr>
          <p:cNvPr id="116737" name="Picture 1" descr="C:\Users\Admin\Desktop\7.jpg"/>
          <p:cNvPicPr>
            <a:picLocks noChangeAspect="1" noChangeArrowheads="1"/>
          </p:cNvPicPr>
          <p:nvPr/>
        </p:nvPicPr>
        <p:blipFill>
          <a:blip r:embed="rId4"/>
          <a:srcRect/>
          <a:stretch>
            <a:fillRect/>
          </a:stretch>
        </p:blipFill>
        <p:spPr bwMode="auto">
          <a:xfrm>
            <a:off x="6677057" y="-23"/>
            <a:ext cx="2466975" cy="785818"/>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49</a:t>
            </a:fld>
            <a:endParaRPr lang="en-IN"/>
          </a:p>
        </p:txBody>
      </p:sp>
      <p:sp>
        <p:nvSpPr>
          <p:cNvPr id="3" name="Rectangle 2"/>
          <p:cNvSpPr/>
          <p:nvPr/>
        </p:nvSpPr>
        <p:spPr>
          <a:xfrm>
            <a:off x="1000100" y="1000108"/>
            <a:ext cx="6858048" cy="2308324"/>
          </a:xfrm>
          <a:prstGeom prst="rect">
            <a:avLst/>
          </a:prstGeom>
        </p:spPr>
        <p:txBody>
          <a:bodyPr wrap="square">
            <a:spAutoFit/>
          </a:bodyPr>
          <a:lstStyle/>
          <a:p>
            <a:r>
              <a:rPr lang="en-IN" sz="2400" b="1" dirty="0" smtClean="0"/>
              <a:t>Warehouse Stores</a:t>
            </a:r>
            <a:endParaRPr lang="en-IN" sz="2400" dirty="0" smtClean="0"/>
          </a:p>
          <a:p>
            <a:r>
              <a:rPr lang="en-IN" sz="2400" dirty="0" smtClean="0"/>
              <a:t>A retail format which sells limited stock in bulk at a discounted rate is called as warehouse store. Warehouse stores do not bother much about the interiors of the store and the products are not properly displayed.</a:t>
            </a:r>
            <a:endParaRPr lang="en-IN" sz="2400" dirty="0"/>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0" y="119698"/>
            <a:ext cx="9144000" cy="523220"/>
          </a:xfrm>
          <a:prstGeom prst="rect">
            <a:avLst/>
          </a:prstGeom>
          <a:noFill/>
        </p:spPr>
        <p:txBody>
          <a:bodyPr wrap="square" rtlCol="0">
            <a:spAutoFit/>
          </a:bodyPr>
          <a:lstStyle/>
          <a:p>
            <a:pPr algn="ctr"/>
            <a:r>
              <a:rPr lang="en-US" sz="2800" b="1" dirty="0" smtClean="0">
                <a:solidFill>
                  <a:schemeClr val="bg1"/>
                </a:solidFill>
              </a:rPr>
              <a:t>… TYPES OF RETAIL STORES</a:t>
            </a:r>
            <a:endParaRPr lang="en-IN" sz="2800" b="1" dirty="0">
              <a:solidFill>
                <a:schemeClr val="bg1"/>
              </a:solidFill>
            </a:endParaRPr>
          </a:p>
        </p:txBody>
      </p:sp>
      <p:sp>
        <p:nvSpPr>
          <p:cNvPr id="6" name="Rectangle 5"/>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505" name="Picture 1" descr="C:\Users\Admin\Desktop\WAREHOUSE STORES.jpg"/>
          <p:cNvPicPr>
            <a:picLocks noChangeAspect="1" noChangeArrowheads="1"/>
          </p:cNvPicPr>
          <p:nvPr/>
        </p:nvPicPr>
        <p:blipFill>
          <a:blip r:embed="rId2"/>
          <a:srcRect/>
          <a:stretch>
            <a:fillRect/>
          </a:stretch>
        </p:blipFill>
        <p:spPr bwMode="auto">
          <a:xfrm>
            <a:off x="1071538" y="4357694"/>
            <a:ext cx="2143140" cy="1071570"/>
          </a:xfrm>
          <a:prstGeom prst="rect">
            <a:avLst/>
          </a:prstGeom>
          <a:noFill/>
        </p:spPr>
      </p:pic>
      <p:pic>
        <p:nvPicPr>
          <p:cNvPr id="21506" name="Picture 2" descr="C:\Users\Admin\Desktop\WAREHOUSE STORES1.jpg"/>
          <p:cNvPicPr>
            <a:picLocks noChangeAspect="1" noChangeArrowheads="1"/>
          </p:cNvPicPr>
          <p:nvPr/>
        </p:nvPicPr>
        <p:blipFill>
          <a:blip r:embed="rId3"/>
          <a:srcRect/>
          <a:stretch>
            <a:fillRect/>
          </a:stretch>
        </p:blipFill>
        <p:spPr bwMode="auto">
          <a:xfrm>
            <a:off x="6791355" y="4267214"/>
            <a:ext cx="2066925" cy="1162050"/>
          </a:xfrm>
          <a:prstGeom prst="rect">
            <a:avLst/>
          </a:prstGeom>
          <a:noFill/>
        </p:spPr>
      </p:pic>
      <p:sp>
        <p:nvSpPr>
          <p:cNvPr id="9" name="TextBox 8"/>
          <p:cNvSpPr txBox="1"/>
          <p:nvPr/>
        </p:nvSpPr>
        <p:spPr>
          <a:xfrm>
            <a:off x="1285852" y="6215082"/>
            <a:ext cx="6643734" cy="461665"/>
          </a:xfrm>
          <a:prstGeom prst="rect">
            <a:avLst/>
          </a:prstGeom>
          <a:noFill/>
        </p:spPr>
        <p:txBody>
          <a:bodyPr wrap="square" rtlCol="0">
            <a:spAutoFit/>
          </a:bodyPr>
          <a:lstStyle/>
          <a:p>
            <a:pPr algn="ctr"/>
            <a:r>
              <a:rPr lang="en-US" sz="2400" b="1" dirty="0" smtClean="0">
                <a:solidFill>
                  <a:schemeClr val="bg1"/>
                </a:solidFill>
              </a:rPr>
              <a:t>NO FRILLS STORE</a:t>
            </a:r>
            <a:endParaRPr lang="en-IN" sz="2400" b="1" dirty="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52FAA9D-3379-4BF4-9950-A88E7AB19C0D}" type="slidenum">
              <a:rPr lang="en-IN" smtClean="0"/>
              <a:pPr/>
              <a:t>50</a:t>
            </a:fld>
            <a:endParaRPr lang="en-IN"/>
          </a:p>
        </p:txBody>
      </p:sp>
      <p:sp>
        <p:nvSpPr>
          <p:cNvPr id="4" name="Rectangle 3"/>
          <p:cNvSpPr/>
          <p:nvPr/>
        </p:nvSpPr>
        <p:spPr>
          <a:xfrm>
            <a:off x="0" y="0"/>
            <a:ext cx="9144000" cy="78579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142844" y="130710"/>
            <a:ext cx="9001156" cy="523220"/>
          </a:xfrm>
          <a:prstGeom prst="rect">
            <a:avLst/>
          </a:prstGeom>
          <a:noFill/>
        </p:spPr>
        <p:txBody>
          <a:bodyPr wrap="square" rtlCol="0">
            <a:spAutoFit/>
          </a:bodyPr>
          <a:lstStyle/>
          <a:p>
            <a:pPr algn="ctr"/>
            <a:r>
              <a:rPr lang="en-US" sz="2800" b="1" dirty="0" smtClean="0">
                <a:solidFill>
                  <a:schemeClr val="bg1"/>
                </a:solidFill>
              </a:rPr>
              <a:t>…TYPES OF RETAIL STORES</a:t>
            </a:r>
            <a:endParaRPr lang="en-IN" sz="2800" b="1" dirty="0">
              <a:solidFill>
                <a:schemeClr val="bg1"/>
              </a:solidFill>
            </a:endParaRPr>
          </a:p>
        </p:txBody>
      </p:sp>
      <p:sp>
        <p:nvSpPr>
          <p:cNvPr id="8" name="TextBox 7"/>
          <p:cNvSpPr txBox="1"/>
          <p:nvPr/>
        </p:nvSpPr>
        <p:spPr>
          <a:xfrm>
            <a:off x="0" y="2071678"/>
            <a:ext cx="9144000" cy="3231654"/>
          </a:xfrm>
          <a:prstGeom prst="rect">
            <a:avLst/>
          </a:prstGeom>
          <a:noFill/>
        </p:spPr>
        <p:txBody>
          <a:bodyPr wrap="square" rtlCol="0">
            <a:spAutoFit/>
          </a:bodyPr>
          <a:lstStyle/>
          <a:p>
            <a:r>
              <a:rPr lang="en-IN" sz="2400" b="1" dirty="0" smtClean="0"/>
              <a:t>E </a:t>
            </a:r>
            <a:r>
              <a:rPr lang="en-IN" sz="2400" b="1" dirty="0" err="1" smtClean="0"/>
              <a:t>Tailers</a:t>
            </a:r>
            <a:endParaRPr lang="en-IN" sz="2400" dirty="0" smtClean="0"/>
          </a:p>
          <a:p>
            <a:pPr>
              <a:buFont typeface="Wingdings" pitchFamily="2" charset="2"/>
              <a:buChar char="§"/>
            </a:pPr>
            <a:r>
              <a:rPr lang="en-IN" dirty="0" smtClean="0"/>
              <a:t>  Now a days the customers have the option of shopping while sitting at their homes. </a:t>
            </a:r>
          </a:p>
          <a:p>
            <a:pPr>
              <a:buFont typeface="Wingdings" pitchFamily="2" charset="2"/>
              <a:buChar char="§"/>
            </a:pPr>
            <a:r>
              <a:rPr lang="en-IN" dirty="0" smtClean="0"/>
              <a:t>  They can place their order through internet, pay with the help of debit or credit cards and the</a:t>
            </a:r>
          </a:p>
          <a:p>
            <a:r>
              <a:rPr lang="en-IN" dirty="0" smtClean="0"/>
              <a:t>     products are delivered at their homes only. </a:t>
            </a:r>
          </a:p>
          <a:p>
            <a:pPr>
              <a:buFont typeface="Wingdings" pitchFamily="2" charset="2"/>
              <a:buChar char="§"/>
            </a:pPr>
            <a:r>
              <a:rPr lang="en-IN" dirty="0" smtClean="0"/>
              <a:t>  However, there are chances that the products ordered might not reach in the same condition</a:t>
            </a:r>
          </a:p>
          <a:p>
            <a:r>
              <a:rPr lang="en-IN" dirty="0" smtClean="0"/>
              <a:t>    as they were ordered. </a:t>
            </a:r>
          </a:p>
          <a:p>
            <a:pPr>
              <a:buFont typeface="Wingdings" pitchFamily="2" charset="2"/>
              <a:buChar char="§"/>
            </a:pPr>
            <a:r>
              <a:rPr lang="en-IN" dirty="0" smtClean="0"/>
              <a:t>  This kind of shopping is convenient for those who have a hectic schedule and are reluctant to </a:t>
            </a:r>
          </a:p>
          <a:p>
            <a:r>
              <a:rPr lang="en-IN" dirty="0" smtClean="0"/>
              <a:t>     go to retail outlets. </a:t>
            </a:r>
          </a:p>
          <a:p>
            <a:pPr>
              <a:buFont typeface="Wingdings" pitchFamily="2" charset="2"/>
              <a:buChar char="§"/>
            </a:pPr>
            <a:r>
              <a:rPr lang="en-IN" dirty="0" smtClean="0"/>
              <a:t>  In this kind of shopping; the transportation charges are borne by the consumer itself.</a:t>
            </a:r>
          </a:p>
          <a:p>
            <a:r>
              <a:rPr lang="en-US" dirty="0" smtClean="0"/>
              <a:t>     Example: EBAY, </a:t>
            </a:r>
            <a:r>
              <a:rPr lang="en-US" dirty="0" err="1" smtClean="0"/>
              <a:t>Rediff</a:t>
            </a:r>
            <a:r>
              <a:rPr lang="en-US" dirty="0" smtClean="0"/>
              <a:t> Shopping, Amazon</a:t>
            </a:r>
            <a:endParaRPr lang="en-IN" dirty="0" smtClean="0"/>
          </a:p>
          <a:p>
            <a:endParaRPr lang="en-IN" dirty="0"/>
          </a:p>
        </p:txBody>
      </p:sp>
      <p:sp>
        <p:nvSpPr>
          <p:cNvPr id="9" name="Rectangle 8"/>
          <p:cNvSpPr/>
          <p:nvPr/>
        </p:nvSpPr>
        <p:spPr>
          <a:xfrm>
            <a:off x="0" y="6143644"/>
            <a:ext cx="9144000" cy="714356"/>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411" name="Picture 3" descr="C:\Users\Admin\Desktop\ER.jpg"/>
          <p:cNvPicPr>
            <a:picLocks noChangeAspect="1" noChangeArrowheads="1"/>
          </p:cNvPicPr>
          <p:nvPr/>
        </p:nvPicPr>
        <p:blipFill>
          <a:blip r:embed="rId2"/>
          <a:srcRect/>
          <a:stretch>
            <a:fillRect/>
          </a:stretch>
        </p:blipFill>
        <p:spPr bwMode="auto">
          <a:xfrm>
            <a:off x="-32" y="785794"/>
            <a:ext cx="2066925" cy="1152525"/>
          </a:xfrm>
          <a:prstGeom prst="rect">
            <a:avLst/>
          </a:prstGeom>
          <a:noFill/>
        </p:spPr>
      </p:pic>
      <p:pic>
        <p:nvPicPr>
          <p:cNvPr id="17412" name="Picture 4" descr="C:\Users\Admin\Desktop\ER1.png"/>
          <p:cNvPicPr>
            <a:picLocks noChangeAspect="1" noChangeArrowheads="1"/>
          </p:cNvPicPr>
          <p:nvPr/>
        </p:nvPicPr>
        <p:blipFill>
          <a:blip r:embed="rId3"/>
          <a:srcRect/>
          <a:stretch>
            <a:fillRect/>
          </a:stretch>
        </p:blipFill>
        <p:spPr bwMode="auto">
          <a:xfrm>
            <a:off x="7286657" y="4919681"/>
            <a:ext cx="1857375" cy="1152525"/>
          </a:xfrm>
          <a:prstGeom prst="rect">
            <a:avLst/>
          </a:prstGeom>
          <a:noFill/>
        </p:spPr>
      </p:pic>
      <p:sp>
        <p:nvSpPr>
          <p:cNvPr id="12" name="TextBox 11"/>
          <p:cNvSpPr txBox="1"/>
          <p:nvPr/>
        </p:nvSpPr>
        <p:spPr>
          <a:xfrm>
            <a:off x="0" y="6215082"/>
            <a:ext cx="9144000" cy="461665"/>
          </a:xfrm>
          <a:prstGeom prst="rect">
            <a:avLst/>
          </a:prstGeom>
          <a:noFill/>
        </p:spPr>
        <p:txBody>
          <a:bodyPr wrap="square" rtlCol="0">
            <a:spAutoFit/>
          </a:bodyPr>
          <a:lstStyle/>
          <a:p>
            <a:pPr algn="ctr"/>
            <a:r>
              <a:rPr lang="en-US" sz="2400" b="1" dirty="0" smtClean="0">
                <a:solidFill>
                  <a:schemeClr val="bg1"/>
                </a:solidFill>
              </a:rPr>
              <a:t>THE MODERN NET SHOPS </a:t>
            </a:r>
            <a:endParaRPr lang="en-IN" sz="2400" b="1" dirty="0">
              <a:solidFill>
                <a:schemeClr val="bg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8572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285720" y="202148"/>
            <a:ext cx="8429684" cy="461665"/>
          </a:xfrm>
          <a:prstGeom prst="rect">
            <a:avLst/>
          </a:prstGeom>
          <a:noFill/>
        </p:spPr>
        <p:txBody>
          <a:bodyPr wrap="square" rtlCol="0">
            <a:spAutoFit/>
          </a:bodyPr>
          <a:lstStyle/>
          <a:p>
            <a:pPr algn="ctr"/>
            <a:r>
              <a:rPr lang="en-US" sz="2400" b="1" dirty="0" smtClean="0">
                <a:solidFill>
                  <a:schemeClr val="bg1"/>
                </a:solidFill>
              </a:rPr>
              <a:t>AGRI BUSINESS &amp; RURAL RETAIL</a:t>
            </a:r>
            <a:endParaRPr lang="en-IN" sz="2400" b="1" dirty="0">
              <a:solidFill>
                <a:schemeClr val="bg1"/>
              </a:solidFill>
            </a:endParaRPr>
          </a:p>
        </p:txBody>
      </p:sp>
      <p:sp>
        <p:nvSpPr>
          <p:cNvPr id="5" name="Oval 4"/>
          <p:cNvSpPr/>
          <p:nvPr/>
        </p:nvSpPr>
        <p:spPr>
          <a:xfrm>
            <a:off x="2857488" y="1428736"/>
            <a:ext cx="3214710" cy="23574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2928926" y="2285992"/>
            <a:ext cx="3571900" cy="830997"/>
          </a:xfrm>
          <a:prstGeom prst="rect">
            <a:avLst/>
          </a:prstGeom>
          <a:noFill/>
        </p:spPr>
        <p:txBody>
          <a:bodyPr wrap="square" rtlCol="0">
            <a:spAutoFit/>
          </a:bodyPr>
          <a:lstStyle/>
          <a:p>
            <a:r>
              <a:rPr lang="en-US" sz="1600" b="1" dirty="0" smtClean="0">
                <a:solidFill>
                  <a:schemeClr val="bg1"/>
                </a:solidFill>
              </a:rPr>
              <a:t>INTEGRATION OF RURAL CHAIN TO MAKE IT SEAMLESS AND EFFICIENT</a:t>
            </a:r>
          </a:p>
          <a:p>
            <a:r>
              <a:rPr lang="en-US" sz="1600" b="1" dirty="0" smtClean="0">
                <a:solidFill>
                  <a:schemeClr val="bg1"/>
                </a:solidFill>
              </a:rPr>
              <a:t>        --RURAL BUSINESS HUB--</a:t>
            </a:r>
            <a:endParaRPr lang="en-IN" sz="1600" b="1" dirty="0">
              <a:solidFill>
                <a:schemeClr val="bg1"/>
              </a:solidFill>
            </a:endParaRPr>
          </a:p>
        </p:txBody>
      </p:sp>
      <p:sp>
        <p:nvSpPr>
          <p:cNvPr id="7" name="Rectangle 6"/>
          <p:cNvSpPr/>
          <p:nvPr/>
        </p:nvSpPr>
        <p:spPr>
          <a:xfrm>
            <a:off x="214282" y="928670"/>
            <a:ext cx="1928826" cy="278608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6715140" y="928670"/>
            <a:ext cx="2071702" cy="214314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0" y="3857628"/>
            <a:ext cx="3786182" cy="2143140"/>
          </a:xfrm>
          <a:prstGeom prst="rect">
            <a:avLst/>
          </a:prstGeom>
          <a:solidFill>
            <a:srgbClr val="13D3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3" name="Table 12"/>
          <p:cNvGraphicFramePr>
            <a:graphicFrameLocks noGrp="1"/>
          </p:cNvGraphicFramePr>
          <p:nvPr/>
        </p:nvGraphicFramePr>
        <p:xfrm>
          <a:off x="142844" y="3861453"/>
          <a:ext cx="3724289" cy="2139315"/>
        </p:xfrm>
        <a:graphic>
          <a:graphicData uri="http://schemas.openxmlformats.org/drawingml/2006/table">
            <a:tbl>
              <a:tblPr/>
              <a:tblGrid>
                <a:gridCol w="1143008"/>
                <a:gridCol w="292862"/>
                <a:gridCol w="258007"/>
                <a:gridCol w="459929"/>
                <a:gridCol w="717935"/>
                <a:gridCol w="852548"/>
              </a:tblGrid>
              <a:tr h="190500">
                <a:tc gridSpan="3">
                  <a:txBody>
                    <a:bodyPr/>
                    <a:lstStyle/>
                    <a:p>
                      <a:pPr algn="l" fontAlgn="b"/>
                      <a:r>
                        <a:rPr lang="en-IN" sz="1200" b="1" i="0" u="none" strike="noStrike" dirty="0">
                          <a:solidFill>
                            <a:srgbClr val="000000"/>
                          </a:solidFill>
                          <a:latin typeface="Calibri"/>
                        </a:rPr>
                        <a:t>RURAL </a:t>
                      </a:r>
                      <a:r>
                        <a:rPr lang="en-IN" sz="1200" b="1" i="0" u="none" strike="noStrike" dirty="0" smtClean="0">
                          <a:solidFill>
                            <a:srgbClr val="000000"/>
                          </a:solidFill>
                          <a:latin typeface="Calibri"/>
                        </a:rPr>
                        <a:t>BUSINESS HUBS- PRODUCTS</a:t>
                      </a:r>
                      <a:endParaRPr lang="en-IN" sz="1200" b="1"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endParaRPr lang="en-IN"/>
                    </a:p>
                  </a:txBody>
                  <a:tcPr/>
                </a:tc>
                <a:tc hMerge="1">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endParaRPr lang="en-IN" sz="2000" dirty="0"/>
                    </a:p>
                  </a:txBody>
                  <a:tcPr marL="9525" marR="9525" marT="9525" marB="0" anchor="b">
                    <a:lnL>
                      <a:noFill/>
                    </a:lnL>
                    <a:lnR>
                      <a:noFill/>
                    </a:lnR>
                    <a:lnT>
                      <a:noFill/>
                    </a:lnT>
                    <a:lnB>
                      <a:noFill/>
                    </a:lnB>
                  </a:tcPr>
                </a:tc>
                <a:tc>
                  <a:txBody>
                    <a:bodyPr/>
                    <a:lstStyle/>
                    <a:p>
                      <a:pPr algn="l" fontAlgn="b"/>
                      <a:endParaRPr lang="en-IN" sz="12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IN" sz="1200" b="0" i="0" u="none" strike="noStrike" dirty="0">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200" b="0" i="0" u="none" strike="noStrike" dirty="0" smtClean="0">
                          <a:solidFill>
                            <a:srgbClr val="000000"/>
                          </a:solidFill>
                          <a:latin typeface="Calibri"/>
                        </a:rPr>
                        <a:t>FARM MACHINERY AND TUBEWELLS</a:t>
                      </a:r>
                      <a:endParaRPr lang="en-IN" sz="1200" b="0" i="0" u="none" strike="noStrike" dirty="0">
                        <a:solidFill>
                          <a:srgbClr val="000000"/>
                        </a:solidFill>
                        <a:latin typeface="Calibri"/>
                      </a:endParaRPr>
                    </a:p>
                  </a:txBody>
                  <a:tcPr marL="9525" marR="9525" marT="9525" marB="0" anchor="b">
                    <a:lnL>
                      <a:noFill/>
                    </a:lnL>
                    <a:lnR>
                      <a:noFill/>
                    </a:lnR>
                    <a:lnT>
                      <a:noFill/>
                    </a:lnT>
                    <a:lnB>
                      <a:noFill/>
                    </a:lnB>
                  </a:tcPr>
                </a:tc>
                <a:tc gridSpan="2">
                  <a:txBody>
                    <a:bodyPr/>
                    <a:lstStyle/>
                    <a:p>
                      <a:pPr algn="l" fontAlgn="b"/>
                      <a:endParaRPr lang="en-IN" sz="1200" b="0"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endParaRPr lang="en-IN"/>
                    </a:p>
                  </a:txBody>
                  <a:tcPr/>
                </a:tc>
                <a:tc>
                  <a:txBody>
                    <a:bodyPr/>
                    <a:lstStyle/>
                    <a:p>
                      <a:endParaRPr lang="en-IN" sz="2000" dirty="0"/>
                    </a:p>
                  </a:txBody>
                  <a:tcPr marL="9525" marR="9525" marT="9525" marB="0" anchor="b">
                    <a:lnL>
                      <a:noFill/>
                    </a:lnL>
                    <a:lnR>
                      <a:noFill/>
                    </a:lnR>
                    <a:lnT>
                      <a:noFill/>
                    </a:lnT>
                    <a:lnB>
                      <a:noFill/>
                    </a:lnB>
                  </a:tcPr>
                </a:tc>
                <a:tc>
                  <a:txBody>
                    <a:bodyPr/>
                    <a:lstStyle/>
                    <a:p>
                      <a:pPr algn="l" fontAlgn="b"/>
                      <a:endParaRPr lang="en-IN" sz="12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IN" sz="1200" b="0" i="0" u="none" strike="noStrike" dirty="0">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IN" sz="1200" b="0" i="0" u="none" strike="noStrike" dirty="0">
                          <a:solidFill>
                            <a:srgbClr val="000000"/>
                          </a:solidFill>
                          <a:latin typeface="Calibri"/>
                        </a:rPr>
                        <a:t>SEEDS</a:t>
                      </a:r>
                    </a:p>
                  </a:txBody>
                  <a:tcPr marL="9525" marR="9525" marT="9525" marB="0" anchor="b">
                    <a:lnL>
                      <a:noFill/>
                    </a:lnL>
                    <a:lnR>
                      <a:noFill/>
                    </a:lnR>
                    <a:lnT>
                      <a:noFill/>
                    </a:lnT>
                    <a:lnB>
                      <a:noFill/>
                    </a:lnB>
                  </a:tcPr>
                </a:tc>
                <a:tc gridSpan="2">
                  <a:txBody>
                    <a:bodyPr/>
                    <a:lstStyle/>
                    <a:p>
                      <a:pPr algn="l" fontAlgn="b"/>
                      <a:endParaRPr lang="en-IN" sz="1200" b="0"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endParaRPr lang="en-IN" sz="2000"/>
                    </a:p>
                  </a:txBody>
                  <a:tcPr marL="9525" marR="9525" marT="9525" marB="0" anchor="b">
                    <a:lnL>
                      <a:noFill/>
                    </a:lnL>
                    <a:lnR>
                      <a:noFill/>
                    </a:lnR>
                    <a:lnT>
                      <a:noFill/>
                    </a:lnT>
                    <a:lnB>
                      <a:noFill/>
                    </a:lnB>
                  </a:tcPr>
                </a:tc>
                <a:tc>
                  <a:txBody>
                    <a:bodyPr/>
                    <a:lstStyle/>
                    <a:p>
                      <a:pPr algn="l" fontAlgn="b"/>
                      <a:r>
                        <a:rPr lang="en-IN" sz="1200" b="0" i="0" u="none" strike="noStrike">
                          <a:solidFill>
                            <a:srgbClr val="000000"/>
                          </a:solidFill>
                          <a:latin typeface="Calibri"/>
                        </a:rPr>
                        <a:t>UTENSILS</a:t>
                      </a:r>
                    </a:p>
                  </a:txBody>
                  <a:tcPr marL="9525" marR="9525" marT="9525" marB="0" anchor="b">
                    <a:lnL>
                      <a:noFill/>
                    </a:lnL>
                    <a:lnR>
                      <a:noFill/>
                    </a:lnR>
                    <a:lnT>
                      <a:noFill/>
                    </a:lnT>
                    <a:lnB>
                      <a:noFill/>
                    </a:lnB>
                  </a:tcPr>
                </a:tc>
                <a:tc>
                  <a:txBody>
                    <a:bodyPr/>
                    <a:lstStyle/>
                    <a:p>
                      <a:pPr algn="l" fontAlgn="b"/>
                      <a:endParaRPr lang="en-IN" sz="1200" b="0" i="0" u="none" strike="noStrike" dirty="0">
                        <a:solidFill>
                          <a:srgbClr val="000000"/>
                        </a:solidFill>
                        <a:latin typeface="Calibri"/>
                      </a:endParaRPr>
                    </a:p>
                  </a:txBody>
                  <a:tcPr marL="9525" marR="9525" marT="9525" marB="0" anchor="b">
                    <a:lnL>
                      <a:noFill/>
                    </a:lnL>
                    <a:lnR>
                      <a:noFill/>
                    </a:lnR>
                    <a:lnT>
                      <a:noFill/>
                    </a:lnT>
                    <a:lnB>
                      <a:noFill/>
                    </a:lnB>
                  </a:tcPr>
                </a:tc>
              </a:tr>
              <a:tr h="239084">
                <a:tc gridSpan="3">
                  <a:txBody>
                    <a:bodyPr/>
                    <a:lstStyle/>
                    <a:p>
                      <a:pPr algn="l" fontAlgn="b"/>
                      <a:r>
                        <a:rPr lang="en-IN" sz="1200" b="0" i="0" u="none" strike="noStrike" dirty="0">
                          <a:solidFill>
                            <a:srgbClr val="000000"/>
                          </a:solidFill>
                          <a:latin typeface="Calibri"/>
                        </a:rPr>
                        <a:t>AGRI INPUTS</a:t>
                      </a:r>
                    </a:p>
                  </a:txBody>
                  <a:tcPr marL="9525" marR="9525" marT="9525" marB="0" anchor="b">
                    <a:lnL>
                      <a:noFill/>
                    </a:lnL>
                    <a:lnR>
                      <a:noFill/>
                    </a:lnR>
                    <a:lnT>
                      <a:noFill/>
                    </a:lnT>
                    <a:lnB>
                      <a:noFill/>
                    </a:lnB>
                  </a:tcPr>
                </a:tc>
                <a:tc hMerge="1">
                  <a:txBody>
                    <a:bodyPr/>
                    <a:lstStyle/>
                    <a:p>
                      <a:endParaRPr lang="en-IN"/>
                    </a:p>
                  </a:txBody>
                  <a:tcPr/>
                </a:tc>
                <a:tc hMerge="1">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endParaRPr lang="en-IN" sz="2000"/>
                    </a:p>
                  </a:txBody>
                  <a:tcPr marL="9525" marR="9525" marT="9525" marB="0" anchor="b">
                    <a:lnL>
                      <a:noFill/>
                    </a:lnL>
                    <a:lnR>
                      <a:noFill/>
                    </a:lnR>
                    <a:lnT>
                      <a:noFill/>
                    </a:lnT>
                    <a:lnB>
                      <a:noFill/>
                    </a:lnB>
                  </a:tcPr>
                </a:tc>
                <a:tc gridSpan="2">
                  <a:txBody>
                    <a:bodyPr/>
                    <a:lstStyle/>
                    <a:p>
                      <a:pPr algn="l" fontAlgn="b"/>
                      <a:r>
                        <a:rPr lang="en-IN" sz="1200" b="0" i="0" u="none" strike="noStrike">
                          <a:solidFill>
                            <a:srgbClr val="000000"/>
                          </a:solidFill>
                          <a:latin typeface="Calibri"/>
                        </a:rPr>
                        <a:t>COMPUTERS</a:t>
                      </a:r>
                    </a:p>
                  </a:txBody>
                  <a:tcPr marL="9525" marR="9525" marT="9525" marB="0" anchor="b">
                    <a:lnL>
                      <a:noFill/>
                    </a:lnL>
                    <a:lnR>
                      <a:noFill/>
                    </a:lnR>
                    <a:lnT>
                      <a:noFill/>
                    </a:lnT>
                    <a:lnB>
                      <a:noFill/>
                    </a:lnB>
                  </a:tcPr>
                </a:tc>
                <a:tc hMerge="1">
                  <a:txBody>
                    <a:bodyPr/>
                    <a:lstStyle/>
                    <a:p>
                      <a:endParaRPr lang="en-IN"/>
                    </a:p>
                  </a:txBody>
                  <a:tcPr/>
                </a:tc>
              </a:tr>
              <a:tr h="190500">
                <a:tc gridSpan="4">
                  <a:txBody>
                    <a:bodyPr/>
                    <a:lstStyle/>
                    <a:p>
                      <a:pPr algn="l" fontAlgn="b"/>
                      <a:r>
                        <a:rPr lang="en-IN" sz="1200" b="0" i="0" u="none" strike="noStrike">
                          <a:solidFill>
                            <a:srgbClr val="000000"/>
                          </a:solidFill>
                          <a:latin typeface="Calibri"/>
                        </a:rPr>
                        <a:t>HOUSEHOLD GOODS</a:t>
                      </a:r>
                    </a:p>
                  </a:txBody>
                  <a:tcPr marL="9525" marR="9525" marT="9525" marB="0" anchor="b">
                    <a:lnL>
                      <a:noFill/>
                    </a:lnL>
                    <a:lnR>
                      <a:noFill/>
                    </a:lnR>
                    <a:lnT>
                      <a:noFill/>
                    </a:lnT>
                    <a:lnB>
                      <a:noFill/>
                    </a:lnB>
                  </a:tcPr>
                </a:tc>
                <a:tc hMerge="1">
                  <a:txBody>
                    <a:bodyPr/>
                    <a:lstStyle/>
                    <a:p>
                      <a:endParaRPr lang="en-IN"/>
                    </a:p>
                  </a:txBody>
                  <a:tcPr/>
                </a:tc>
                <a:tc hMerge="1">
                  <a:txBody>
                    <a:bodyPr/>
                    <a:lstStyle/>
                    <a:p>
                      <a:endParaRPr lang="en-IN"/>
                    </a:p>
                  </a:txBody>
                  <a:tcPr/>
                </a:tc>
                <a:tc hMerge="1">
                  <a:txBody>
                    <a:bodyPr/>
                    <a:lstStyle/>
                    <a:p>
                      <a:endParaRPr lang="en-IN"/>
                    </a:p>
                  </a:txBody>
                  <a:tcPr/>
                </a:tc>
                <a:tc gridSpan="2">
                  <a:txBody>
                    <a:bodyPr/>
                    <a:lstStyle/>
                    <a:p>
                      <a:pPr algn="l" fontAlgn="b"/>
                      <a:r>
                        <a:rPr lang="en-IN" sz="1200" b="0" i="0" u="none" strike="noStrike">
                          <a:solidFill>
                            <a:srgbClr val="000000"/>
                          </a:solidFill>
                          <a:latin typeface="Calibri"/>
                        </a:rPr>
                        <a:t>BOOKS &amp; STATIONERY</a:t>
                      </a:r>
                    </a:p>
                  </a:txBody>
                  <a:tcPr marL="9525" marR="9525" marT="9525" marB="0" anchor="b">
                    <a:lnL>
                      <a:noFill/>
                    </a:lnL>
                    <a:lnR>
                      <a:noFill/>
                    </a:lnR>
                    <a:lnT>
                      <a:noFill/>
                    </a:lnT>
                    <a:lnB>
                      <a:noFill/>
                    </a:lnB>
                  </a:tcPr>
                </a:tc>
                <a:tc hMerge="1">
                  <a:txBody>
                    <a:bodyPr/>
                    <a:lstStyle/>
                    <a:p>
                      <a:endParaRPr lang="en-IN"/>
                    </a:p>
                  </a:txBody>
                  <a:tcPr/>
                </a:tc>
              </a:tr>
              <a:tr h="190500">
                <a:tc gridSpan="2">
                  <a:txBody>
                    <a:bodyPr/>
                    <a:lstStyle/>
                    <a:p>
                      <a:pPr algn="l" fontAlgn="b"/>
                      <a:r>
                        <a:rPr lang="en-IN" sz="1200" b="0" i="0" u="none" strike="noStrike">
                          <a:solidFill>
                            <a:srgbClr val="000000"/>
                          </a:solidFill>
                          <a:latin typeface="Calibri"/>
                        </a:rPr>
                        <a:t>ELECTRONICS</a:t>
                      </a:r>
                    </a:p>
                  </a:txBody>
                  <a:tcPr marL="9525" marR="9525" marT="9525" marB="0" anchor="b">
                    <a:lnL>
                      <a:noFill/>
                    </a:lnL>
                    <a:lnR>
                      <a:noFill/>
                    </a:lnR>
                    <a:lnT>
                      <a:noFill/>
                    </a:lnT>
                    <a:lnB>
                      <a:noFill/>
                    </a:lnB>
                  </a:tcPr>
                </a:tc>
                <a:tc hMerge="1">
                  <a:txBody>
                    <a:bodyPr/>
                    <a:lstStyle/>
                    <a:p>
                      <a:endParaRPr lang="en-IN"/>
                    </a:p>
                  </a:txBody>
                  <a:tcPr/>
                </a:tc>
                <a:tc gridSpan="2">
                  <a:txBody>
                    <a:bodyPr/>
                    <a:lstStyle/>
                    <a:p>
                      <a:pPr algn="l" fontAlgn="b"/>
                      <a:endParaRPr lang="en-IN" sz="1200" b="0"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r>
                        <a:rPr lang="en-IN" sz="1200" b="0" i="0" u="none" strike="noStrike">
                          <a:solidFill>
                            <a:srgbClr val="000000"/>
                          </a:solidFill>
                          <a:latin typeface="Calibri"/>
                        </a:rPr>
                        <a:t>GROCERY</a:t>
                      </a:r>
                    </a:p>
                  </a:txBody>
                  <a:tcPr marL="9525" marR="9525" marT="9525" marB="0" anchor="b">
                    <a:lnL>
                      <a:noFill/>
                    </a:lnL>
                    <a:lnR>
                      <a:noFill/>
                    </a:lnR>
                    <a:lnT>
                      <a:noFill/>
                    </a:lnT>
                    <a:lnB>
                      <a:noFill/>
                    </a:lnB>
                  </a:tcPr>
                </a:tc>
                <a:tc>
                  <a:txBody>
                    <a:bodyPr/>
                    <a:lstStyle/>
                    <a:p>
                      <a:pPr algn="l" fontAlgn="b"/>
                      <a:endParaRPr lang="en-IN" sz="12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fontAlgn="b"/>
                      <a:r>
                        <a:rPr lang="en-IN" sz="1200" b="0" i="0" u="none" strike="noStrike">
                          <a:solidFill>
                            <a:srgbClr val="000000"/>
                          </a:solidFill>
                          <a:latin typeface="Calibri"/>
                        </a:rPr>
                        <a:t>CLOTHES &amp; LINEN</a:t>
                      </a:r>
                    </a:p>
                  </a:txBody>
                  <a:tcPr marL="9525" marR="9525" marT="9525" marB="0" anchor="b">
                    <a:lnL>
                      <a:noFill/>
                    </a:lnL>
                    <a:lnR>
                      <a:noFill/>
                    </a:lnR>
                    <a:lnT>
                      <a:noFill/>
                    </a:lnT>
                    <a:lnB>
                      <a:noFill/>
                    </a:lnB>
                  </a:tcPr>
                </a:tc>
                <a:tc hMerge="1">
                  <a:txBody>
                    <a:bodyPr/>
                    <a:lstStyle/>
                    <a:p>
                      <a:endParaRPr lang="en-IN"/>
                    </a:p>
                  </a:txBody>
                  <a:tcPr/>
                </a:tc>
                <a:tc gridSpan="2">
                  <a:txBody>
                    <a:bodyPr/>
                    <a:lstStyle/>
                    <a:p>
                      <a:pPr algn="l" fontAlgn="b"/>
                      <a:endParaRPr lang="en-IN" sz="1200" b="0" i="0" u="none" strike="noStrike">
                        <a:solidFill>
                          <a:srgbClr val="000000"/>
                        </a:solidFill>
                        <a:latin typeface="Calibri"/>
                      </a:endParaRPr>
                    </a:p>
                  </a:txBody>
                  <a:tcPr marL="9525" marR="9525" marT="9525" marB="0" anchor="b">
                    <a:lnL>
                      <a:noFill/>
                    </a:lnL>
                    <a:lnR>
                      <a:noFill/>
                    </a:lnR>
                    <a:lnT>
                      <a:noFill/>
                    </a:lnT>
                    <a:lnB>
                      <a:noFill/>
                    </a:lnB>
                  </a:tcPr>
                </a:tc>
                <a:tc hMerge="1">
                  <a:txBody>
                    <a:bodyPr/>
                    <a:lstStyle/>
                    <a:p>
                      <a:endParaRPr lang="en-IN"/>
                    </a:p>
                  </a:txBody>
                  <a:tcPr/>
                </a:tc>
                <a:tc gridSpan="2">
                  <a:txBody>
                    <a:bodyPr/>
                    <a:lstStyle/>
                    <a:p>
                      <a:pPr algn="l" fontAlgn="b"/>
                      <a:r>
                        <a:rPr lang="en-IN" sz="1200" b="0" i="0" u="none" strike="noStrike" dirty="0">
                          <a:solidFill>
                            <a:srgbClr val="000000"/>
                          </a:solidFill>
                          <a:latin typeface="Calibri"/>
                        </a:rPr>
                        <a:t>MILK &amp; VEGETABLES</a:t>
                      </a:r>
                    </a:p>
                  </a:txBody>
                  <a:tcPr marL="9525" marR="9525" marT="9525" marB="0" anchor="b">
                    <a:lnL>
                      <a:noFill/>
                    </a:lnL>
                    <a:lnR>
                      <a:noFill/>
                    </a:lnR>
                    <a:lnT>
                      <a:noFill/>
                    </a:lnT>
                    <a:lnB>
                      <a:noFill/>
                    </a:lnB>
                  </a:tcPr>
                </a:tc>
                <a:tc hMerge="1">
                  <a:txBody>
                    <a:bodyPr/>
                    <a:lstStyle/>
                    <a:p>
                      <a:endParaRPr lang="en-IN"/>
                    </a:p>
                  </a:txBody>
                  <a:tcPr/>
                </a:tc>
              </a:tr>
            </a:tbl>
          </a:graphicData>
        </a:graphic>
      </p:graphicFrame>
      <p:graphicFrame>
        <p:nvGraphicFramePr>
          <p:cNvPr id="14" name="Table 13"/>
          <p:cNvGraphicFramePr>
            <a:graphicFrameLocks noGrp="1"/>
          </p:cNvGraphicFramePr>
          <p:nvPr/>
        </p:nvGraphicFramePr>
        <p:xfrm>
          <a:off x="6858016" y="642918"/>
          <a:ext cx="1855790" cy="2065381"/>
        </p:xfrm>
        <a:graphic>
          <a:graphicData uri="http://schemas.openxmlformats.org/drawingml/2006/table">
            <a:tbl>
              <a:tblPr/>
              <a:tblGrid>
                <a:gridCol w="756500"/>
                <a:gridCol w="1099290"/>
              </a:tblGrid>
              <a:tr h="609423">
                <a:tc gridSpan="2">
                  <a:txBody>
                    <a:bodyPr/>
                    <a:lstStyle/>
                    <a:p>
                      <a:pPr algn="l" fontAlgn="b"/>
                      <a:r>
                        <a:rPr lang="en-IN" sz="1800" b="1" i="0" u="none" strike="noStrike" dirty="0" smtClean="0">
                          <a:solidFill>
                            <a:srgbClr val="000000"/>
                          </a:solidFill>
                          <a:latin typeface="Calibri"/>
                        </a:rPr>
                        <a:t>FARMING:</a:t>
                      </a:r>
                      <a:r>
                        <a:rPr lang="en-IN" sz="1100" b="1" i="0" u="none" strike="noStrike" dirty="0" smtClean="0">
                          <a:solidFill>
                            <a:srgbClr val="000000"/>
                          </a:solidFill>
                          <a:latin typeface="Calibri"/>
                        </a:rPr>
                        <a:t> </a:t>
                      </a:r>
                      <a:r>
                        <a:rPr lang="en-IN" sz="1800" b="1" i="0" u="none" strike="noStrike" dirty="0">
                          <a:solidFill>
                            <a:srgbClr val="000000"/>
                          </a:solidFill>
                          <a:latin typeface="Calibri"/>
                        </a:rPr>
                        <a:t>OUTPUT</a:t>
                      </a:r>
                      <a:endParaRPr lang="en-IN" sz="1100" b="1"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endParaRPr lang="en-IN"/>
                    </a:p>
                  </a:txBody>
                  <a:tcPr/>
                </a:tc>
              </a:tr>
              <a:tr h="207994">
                <a:tc gridSpan="2">
                  <a:txBody>
                    <a:bodyPr/>
                    <a:lstStyle/>
                    <a:p>
                      <a:pPr algn="l" fontAlgn="b"/>
                      <a:r>
                        <a:rPr lang="en-IN" sz="1100" b="0" i="0" u="none" strike="noStrike">
                          <a:solidFill>
                            <a:srgbClr val="000000"/>
                          </a:solidFill>
                          <a:latin typeface="Calibri"/>
                        </a:rPr>
                        <a:t>CROP HARVEST</a:t>
                      </a:r>
                    </a:p>
                  </a:txBody>
                  <a:tcPr marL="9525" marR="9525" marT="9525" marB="0" anchor="b">
                    <a:lnL>
                      <a:noFill/>
                    </a:lnL>
                    <a:lnR>
                      <a:noFill/>
                    </a:lnR>
                    <a:lnT>
                      <a:noFill/>
                    </a:lnT>
                    <a:lnB>
                      <a:noFill/>
                    </a:lnB>
                  </a:tcPr>
                </a:tc>
                <a:tc hMerge="1">
                  <a:txBody>
                    <a:bodyPr/>
                    <a:lstStyle/>
                    <a:p>
                      <a:endParaRPr lang="en-IN"/>
                    </a:p>
                  </a:txBody>
                  <a:tcPr/>
                </a:tc>
              </a:tr>
              <a:tr h="207994">
                <a:tc gridSpan="2">
                  <a:txBody>
                    <a:bodyPr/>
                    <a:lstStyle/>
                    <a:p>
                      <a:pPr algn="l" fontAlgn="b"/>
                      <a:r>
                        <a:rPr lang="en-IN" sz="1100" b="0" i="0" u="none" strike="noStrike">
                          <a:solidFill>
                            <a:srgbClr val="000000"/>
                          </a:solidFill>
                          <a:latin typeface="Calibri"/>
                        </a:rPr>
                        <a:t>PROCESSING </a:t>
                      </a:r>
                    </a:p>
                  </a:txBody>
                  <a:tcPr marL="9525" marR="9525" marT="9525" marB="0" anchor="b">
                    <a:lnL>
                      <a:noFill/>
                    </a:lnL>
                    <a:lnR>
                      <a:noFill/>
                    </a:lnR>
                    <a:lnT>
                      <a:noFill/>
                    </a:lnT>
                    <a:lnB>
                      <a:noFill/>
                    </a:lnB>
                  </a:tcPr>
                </a:tc>
                <a:tc hMerge="1">
                  <a:txBody>
                    <a:bodyPr/>
                    <a:lstStyle/>
                    <a:p>
                      <a:endParaRPr lang="en-IN"/>
                    </a:p>
                  </a:txBody>
                  <a:tcPr/>
                </a:tc>
              </a:tr>
              <a:tr h="207994">
                <a:tc gridSpan="2">
                  <a:txBody>
                    <a:bodyPr/>
                    <a:lstStyle/>
                    <a:p>
                      <a:pPr algn="l" fontAlgn="b"/>
                      <a:r>
                        <a:rPr lang="en-IN" sz="1100" b="0" i="0" u="none" strike="noStrike">
                          <a:solidFill>
                            <a:srgbClr val="000000"/>
                          </a:solidFill>
                          <a:latin typeface="Calibri"/>
                        </a:rPr>
                        <a:t>POST HARVEST SERVICES</a:t>
                      </a:r>
                    </a:p>
                  </a:txBody>
                  <a:tcPr marL="9525" marR="9525" marT="9525" marB="0" anchor="b">
                    <a:lnL>
                      <a:noFill/>
                    </a:lnL>
                    <a:lnR>
                      <a:noFill/>
                    </a:lnR>
                    <a:lnT>
                      <a:noFill/>
                    </a:lnT>
                    <a:lnB>
                      <a:noFill/>
                    </a:lnB>
                  </a:tcPr>
                </a:tc>
                <a:tc hMerge="1">
                  <a:txBody>
                    <a:bodyPr/>
                    <a:lstStyle/>
                    <a:p>
                      <a:endParaRPr lang="en-IN"/>
                    </a:p>
                  </a:txBody>
                  <a:tcPr/>
                </a:tc>
              </a:tr>
              <a:tr h="207994">
                <a:tc>
                  <a:txBody>
                    <a:bodyPr/>
                    <a:lstStyle/>
                    <a:p>
                      <a:pPr algn="l" fontAlgn="b"/>
                      <a:r>
                        <a:rPr lang="en-IN" sz="1100" b="0" i="0" u="none" strike="noStrike">
                          <a:solidFill>
                            <a:srgbClr val="000000"/>
                          </a:solidFill>
                          <a:latin typeface="Calibri"/>
                        </a:rPr>
                        <a:t>MARKET</a:t>
                      </a:r>
                    </a:p>
                  </a:txBody>
                  <a:tcPr marL="9525" marR="9525" marT="9525" marB="0" anchor="b">
                    <a:lnL>
                      <a:noFill/>
                    </a:lnL>
                    <a:lnR>
                      <a:noFill/>
                    </a:lnR>
                    <a:lnT>
                      <a:noFill/>
                    </a:lnT>
                    <a:lnB>
                      <a:noFill/>
                    </a:lnB>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207994">
                <a:tc gridSpan="2">
                  <a:txBody>
                    <a:bodyPr/>
                    <a:lstStyle/>
                    <a:p>
                      <a:pPr algn="l" fontAlgn="b"/>
                      <a:r>
                        <a:rPr lang="en-IN" sz="1100" b="0" i="0" u="none" strike="noStrike" dirty="0">
                          <a:solidFill>
                            <a:srgbClr val="000000"/>
                          </a:solidFill>
                          <a:latin typeface="Calibri"/>
                        </a:rPr>
                        <a:t>ROI OF FARMER</a:t>
                      </a:r>
                    </a:p>
                  </a:txBody>
                  <a:tcPr marL="9525" marR="9525" marT="9525" marB="0" anchor="b">
                    <a:lnL>
                      <a:noFill/>
                    </a:lnL>
                    <a:lnR>
                      <a:noFill/>
                    </a:lnR>
                    <a:lnT>
                      <a:noFill/>
                    </a:lnT>
                    <a:lnB>
                      <a:noFill/>
                    </a:lnB>
                  </a:tcPr>
                </a:tc>
                <a:tc hMerge="1">
                  <a:txBody>
                    <a:bodyPr/>
                    <a:lstStyle/>
                    <a:p>
                      <a:endParaRPr lang="en-IN"/>
                    </a:p>
                  </a:txBody>
                  <a:tcPr/>
                </a:tc>
              </a:tr>
              <a:tr h="207994">
                <a:tc gridSpan="2">
                  <a:txBody>
                    <a:bodyPr/>
                    <a:lstStyle/>
                    <a:p>
                      <a:pPr algn="l" fontAlgn="b"/>
                      <a:r>
                        <a:rPr lang="en-US" sz="1100" b="0" i="0" u="none" strike="noStrike" dirty="0" smtClean="0">
                          <a:solidFill>
                            <a:srgbClr val="000000"/>
                          </a:solidFill>
                          <a:latin typeface="Calibri"/>
                        </a:rPr>
                        <a:t>CHICKEN</a:t>
                      </a:r>
                      <a:r>
                        <a:rPr lang="en-US" sz="1100" b="0" i="0" u="none" strike="noStrike" baseline="0" dirty="0" smtClean="0">
                          <a:solidFill>
                            <a:srgbClr val="000000"/>
                          </a:solidFill>
                          <a:latin typeface="Calibri"/>
                        </a:rPr>
                        <a:t> BROILER SALE</a:t>
                      </a:r>
                      <a:endParaRPr lang="en-IN" sz="1100" b="0"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endParaRPr lang="en-IN"/>
                    </a:p>
                  </a:txBody>
                  <a:tcPr/>
                </a:tc>
              </a:tr>
              <a:tr h="207994">
                <a:tc gridSpan="2">
                  <a:txBody>
                    <a:bodyPr/>
                    <a:lstStyle/>
                    <a:p>
                      <a:pPr algn="l" fontAlgn="b"/>
                      <a:r>
                        <a:rPr lang="en-IN" sz="1100" b="0" i="0" u="none" strike="noStrike" dirty="0">
                          <a:solidFill>
                            <a:srgbClr val="000000"/>
                          </a:solidFill>
                          <a:latin typeface="Calibri"/>
                        </a:rPr>
                        <a:t>MILK SALE</a:t>
                      </a:r>
                    </a:p>
                  </a:txBody>
                  <a:tcPr marL="9525" marR="9525" marT="9525" marB="0" anchor="b">
                    <a:lnL>
                      <a:noFill/>
                    </a:lnL>
                    <a:lnR>
                      <a:noFill/>
                    </a:lnR>
                    <a:lnT>
                      <a:noFill/>
                    </a:lnT>
                    <a:lnB>
                      <a:noFill/>
                    </a:lnB>
                  </a:tcPr>
                </a:tc>
                <a:tc hMerge="1">
                  <a:txBody>
                    <a:bodyPr/>
                    <a:lstStyle/>
                    <a:p>
                      <a:endParaRPr lang="en-IN"/>
                    </a:p>
                  </a:txBody>
                  <a:tcPr/>
                </a:tc>
              </a:tr>
            </a:tbl>
          </a:graphicData>
        </a:graphic>
      </p:graphicFrame>
      <p:graphicFrame>
        <p:nvGraphicFramePr>
          <p:cNvPr id="15" name="Table 14"/>
          <p:cNvGraphicFramePr>
            <a:graphicFrameLocks noGrp="1"/>
          </p:cNvGraphicFramePr>
          <p:nvPr/>
        </p:nvGraphicFramePr>
        <p:xfrm>
          <a:off x="285720" y="928670"/>
          <a:ext cx="1943100" cy="2453640"/>
        </p:xfrm>
        <a:graphic>
          <a:graphicData uri="http://schemas.openxmlformats.org/drawingml/2006/table">
            <a:tbl>
              <a:tblPr/>
              <a:tblGrid>
                <a:gridCol w="609600"/>
                <a:gridCol w="1104912"/>
                <a:gridCol w="228588"/>
              </a:tblGrid>
              <a:tr h="190500">
                <a:tc gridSpan="2">
                  <a:txBody>
                    <a:bodyPr/>
                    <a:lstStyle/>
                    <a:p>
                      <a:pPr algn="l" rtl="0" fontAlgn="b"/>
                      <a:r>
                        <a:rPr lang="en-IN" sz="1600" b="1" i="0" u="none" strike="noStrike" dirty="0" smtClean="0">
                          <a:solidFill>
                            <a:srgbClr val="000000"/>
                          </a:solidFill>
                          <a:latin typeface="Calibri"/>
                        </a:rPr>
                        <a:t>FARMING: INPUT</a:t>
                      </a:r>
                      <a:endParaRPr lang="en-IN" sz="1600" b="1"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dirty="0">
                        <a:solidFill>
                          <a:srgbClr val="000000"/>
                        </a:solidFill>
                        <a:latin typeface="Calibri"/>
                      </a:endParaRPr>
                    </a:p>
                  </a:txBody>
                  <a:tcPr marL="9525" marR="9525" marT="9525" marB="0" anchor="b">
                    <a:lnL>
                      <a:noFill/>
                    </a:lnL>
                    <a:lnR>
                      <a:noFill/>
                    </a:lnR>
                    <a:lnT>
                      <a:noFill/>
                    </a:lnT>
                    <a:lnB>
                      <a:noFill/>
                    </a:lnB>
                  </a:tcPr>
                </a:tc>
              </a:tr>
              <a:tr h="190500">
                <a:tc>
                  <a:txBody>
                    <a:bodyPr/>
                    <a:lstStyle/>
                    <a:p>
                      <a:pPr algn="l" rtl="0" fontAlgn="b">
                        <a:buClr>
                          <a:srgbClr val="000000"/>
                        </a:buClr>
                        <a:buSzPts val="1100"/>
                        <a:buFont typeface="Arial"/>
                        <a:buChar char="•"/>
                      </a:pPr>
                      <a:r>
                        <a:rPr lang="en-IN" sz="1100" b="0" i="0" u="none" strike="noStrike">
                          <a:solidFill>
                            <a:srgbClr val="000000"/>
                          </a:solidFill>
                          <a:latin typeface="Calibri"/>
                        </a:rPr>
                        <a:t>SEEDS</a:t>
                      </a:r>
                      <a:endParaRPr lang="en-IN" sz="11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dirty="0">
                          <a:solidFill>
                            <a:srgbClr val="000000"/>
                          </a:solidFill>
                          <a:latin typeface="Calibri"/>
                        </a:rPr>
                        <a:t>FERTILIZERS</a:t>
                      </a:r>
                      <a:endParaRPr lang="en-IN" sz="1100" b="0" i="0" u="none" strike="noStrike" dirty="0">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dirty="0">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dirty="0">
                          <a:solidFill>
                            <a:srgbClr val="000000"/>
                          </a:solidFill>
                          <a:latin typeface="Calibri"/>
                        </a:rPr>
                        <a:t>PESTICIDE</a:t>
                      </a:r>
                      <a:endParaRPr lang="en-IN" sz="1100" b="0" i="0" u="none" strike="noStrike" dirty="0">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a:solidFill>
                            <a:srgbClr val="000000"/>
                          </a:solidFill>
                          <a:latin typeface="Calibri"/>
                        </a:rPr>
                        <a:t>IRRIGATION</a:t>
                      </a:r>
                      <a:endParaRPr lang="en-IN" sz="1100" b="0" i="0" u="none" strike="noStrike">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a:solidFill>
                            <a:srgbClr val="000000"/>
                          </a:solidFill>
                          <a:latin typeface="Calibri"/>
                        </a:rPr>
                        <a:t>FARM MACHINERY</a:t>
                      </a:r>
                      <a:endParaRPr lang="en-IN" sz="1100" b="0" i="0" u="none" strike="noStrike">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dirty="0">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a:solidFill>
                            <a:srgbClr val="000000"/>
                          </a:solidFill>
                          <a:latin typeface="Calibri"/>
                        </a:rPr>
                        <a:t>MANUAL LABOUR</a:t>
                      </a:r>
                      <a:endParaRPr lang="en-IN" sz="1100" b="0" i="0" u="none" strike="noStrike">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a:solidFill>
                            <a:srgbClr val="000000"/>
                          </a:solidFill>
                          <a:latin typeface="Calibri"/>
                        </a:rPr>
                        <a:t>CROP FINANCE</a:t>
                      </a:r>
                      <a:endParaRPr lang="en-IN" sz="1100" b="0" i="0" u="none" strike="noStrike">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a:solidFill>
                            <a:srgbClr val="000000"/>
                          </a:solidFill>
                          <a:latin typeface="Calibri"/>
                        </a:rPr>
                        <a:t>CROP INSURANCE</a:t>
                      </a:r>
                      <a:endParaRPr lang="en-IN" sz="1100" b="0" i="0" u="none" strike="noStrike">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IN" sz="1100" b="0" i="0" u="none" strike="noStrike">
                          <a:solidFill>
                            <a:srgbClr val="000000"/>
                          </a:solidFill>
                          <a:latin typeface="Calibri"/>
                        </a:rPr>
                        <a:t>ANIMAL FEED</a:t>
                      </a:r>
                      <a:endParaRPr lang="en-IN" sz="1100" b="0" i="0" u="none" strike="noStrike">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rtl="0" fontAlgn="b">
                        <a:buClr>
                          <a:srgbClr val="000000"/>
                        </a:buClr>
                        <a:buSzPts val="1100"/>
                        <a:buFont typeface="Arial"/>
                        <a:buChar char="•"/>
                      </a:pPr>
                      <a:r>
                        <a:rPr lang="en-US" sz="1100" b="0" i="0" u="none" strike="noStrike" dirty="0" smtClean="0">
                          <a:solidFill>
                            <a:srgbClr val="000000"/>
                          </a:solidFill>
                          <a:latin typeface="Arial"/>
                        </a:rPr>
                        <a:t>-DAIRY</a:t>
                      </a:r>
                      <a:r>
                        <a:rPr lang="en-US" sz="1100" b="0" i="0" u="none" strike="noStrike" baseline="0" dirty="0" smtClean="0">
                          <a:solidFill>
                            <a:srgbClr val="000000"/>
                          </a:solidFill>
                          <a:latin typeface="Arial"/>
                        </a:rPr>
                        <a:t> FARMING</a:t>
                      </a:r>
                      <a:endParaRPr lang="en-IN" sz="1100" b="0" i="0" u="none" strike="noStrike" dirty="0">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dirty="0">
                        <a:solidFill>
                          <a:srgbClr val="000000"/>
                        </a:solidFill>
                        <a:latin typeface="Calibri"/>
                      </a:endParaRPr>
                    </a:p>
                  </a:txBody>
                  <a:tcPr marL="9525" marR="9525" marT="9525" marB="0" anchor="b">
                    <a:lnL>
                      <a:noFill/>
                    </a:lnL>
                    <a:lnR>
                      <a:noFill/>
                    </a:lnR>
                    <a:lnT>
                      <a:noFill/>
                    </a:lnT>
                    <a:lnB>
                      <a:noFill/>
                    </a:lnB>
                  </a:tcPr>
                </a:tc>
              </a:tr>
              <a:tr h="295275">
                <a:tc gridSpan="2">
                  <a:txBody>
                    <a:bodyPr/>
                    <a:lstStyle/>
                    <a:p>
                      <a:pPr algn="l" rtl="0" fontAlgn="b">
                        <a:buClr>
                          <a:srgbClr val="000000"/>
                        </a:buClr>
                        <a:buSzPts val="1100"/>
                        <a:buFont typeface="Arial"/>
                        <a:buChar char="•"/>
                      </a:pPr>
                      <a:r>
                        <a:rPr lang="en-US" sz="1100" b="0" i="0" u="none" strike="noStrike" dirty="0" smtClean="0">
                          <a:solidFill>
                            <a:srgbClr val="000000"/>
                          </a:solidFill>
                          <a:latin typeface="Arial"/>
                        </a:rPr>
                        <a:t>- POULTRY FARMING</a:t>
                      </a:r>
                      <a:endParaRPr lang="en-IN" sz="1100" b="0" i="0" u="none" strike="noStrike" dirty="0">
                        <a:solidFill>
                          <a:srgbClr val="000000"/>
                        </a:solidFill>
                        <a:latin typeface="Arial"/>
                      </a:endParaRP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dirty="0">
                        <a:solidFill>
                          <a:srgbClr val="000000"/>
                        </a:solidFill>
                        <a:latin typeface="Calibri"/>
                      </a:endParaRPr>
                    </a:p>
                  </a:txBody>
                  <a:tcPr marL="9525" marR="9525" marT="9525" marB="0" anchor="b">
                    <a:lnL>
                      <a:noFill/>
                    </a:lnL>
                    <a:lnR>
                      <a:noFill/>
                    </a:lnR>
                    <a:lnT>
                      <a:noFill/>
                    </a:lnT>
                    <a:lnB>
                      <a:noFill/>
                    </a:lnB>
                  </a:tcPr>
                </a:tc>
              </a:tr>
            </a:tbl>
          </a:graphicData>
        </a:graphic>
      </p:graphicFrame>
      <p:sp>
        <p:nvSpPr>
          <p:cNvPr id="16" name="Slide Number Placeholder 15"/>
          <p:cNvSpPr>
            <a:spLocks noGrp="1"/>
          </p:cNvSpPr>
          <p:nvPr>
            <p:ph type="sldNum" sz="quarter" idx="12"/>
          </p:nvPr>
        </p:nvSpPr>
        <p:spPr/>
        <p:txBody>
          <a:bodyPr/>
          <a:lstStyle/>
          <a:p>
            <a:fld id="{C52FAA9D-3379-4BF4-9950-A88E7AB19C0D}" type="slidenum">
              <a:rPr lang="en-IN" smtClean="0"/>
              <a:pPr/>
              <a:t>51</a:t>
            </a:fld>
            <a:endParaRPr lang="en-IN"/>
          </a:p>
        </p:txBody>
      </p:sp>
      <p:sp>
        <p:nvSpPr>
          <p:cNvPr id="28" name="Rectangle 27"/>
          <p:cNvSpPr/>
          <p:nvPr/>
        </p:nvSpPr>
        <p:spPr>
          <a:xfrm>
            <a:off x="0" y="6143644"/>
            <a:ext cx="9144000" cy="71435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p:cNvSpPr/>
          <p:nvPr/>
        </p:nvSpPr>
        <p:spPr>
          <a:xfrm>
            <a:off x="5715008" y="4357694"/>
            <a:ext cx="2928958" cy="157163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31" name="Table 30"/>
          <p:cNvGraphicFramePr>
            <a:graphicFrameLocks noGrp="1"/>
          </p:cNvGraphicFramePr>
          <p:nvPr/>
        </p:nvGraphicFramePr>
        <p:xfrm>
          <a:off x="6315100" y="4429132"/>
          <a:ext cx="1828800" cy="1388745"/>
        </p:xfrm>
        <a:graphic>
          <a:graphicData uri="http://schemas.openxmlformats.org/drawingml/2006/table">
            <a:tbl>
              <a:tblPr/>
              <a:tblGrid>
                <a:gridCol w="609600"/>
                <a:gridCol w="609600"/>
                <a:gridCol w="609600"/>
              </a:tblGrid>
              <a:tr h="190500">
                <a:tc gridSpan="3">
                  <a:txBody>
                    <a:bodyPr/>
                    <a:lstStyle/>
                    <a:p>
                      <a:pPr algn="ctr" fontAlgn="b"/>
                      <a:r>
                        <a:rPr lang="en-IN" sz="1400" b="1" i="0" u="none" strike="noStrike" dirty="0">
                          <a:solidFill>
                            <a:srgbClr val="000000"/>
                          </a:solidFill>
                          <a:latin typeface="Calibri"/>
                        </a:rPr>
                        <a:t>RURAL BUSINESS HUB-SERVICES</a:t>
                      </a:r>
                    </a:p>
                  </a:txBody>
                  <a:tcPr marL="9525" marR="9525" marT="9525" marB="0" anchor="b">
                    <a:lnL>
                      <a:noFill/>
                    </a:lnL>
                    <a:lnR>
                      <a:noFill/>
                    </a:lnR>
                    <a:lnT>
                      <a:noFill/>
                    </a:lnT>
                    <a:lnB>
                      <a:noFill/>
                    </a:lnB>
                  </a:tcPr>
                </a:tc>
                <a:tc hMerge="1">
                  <a:txBody>
                    <a:bodyPr/>
                    <a:lstStyle/>
                    <a:p>
                      <a:endParaRPr lang="en-IN"/>
                    </a:p>
                  </a:txBody>
                  <a:tcPr/>
                </a:tc>
                <a:tc hMerge="1">
                  <a:txBody>
                    <a:bodyPr/>
                    <a:lstStyle/>
                    <a:p>
                      <a:endParaRPr lang="en-IN"/>
                    </a:p>
                  </a:txBody>
                  <a:tcPr/>
                </a:tc>
              </a:tr>
              <a:tr h="190500">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fontAlgn="b"/>
                      <a:r>
                        <a:rPr lang="en-IN" sz="1100" b="0" i="0" u="none" strike="noStrike">
                          <a:solidFill>
                            <a:srgbClr val="000000"/>
                          </a:solidFill>
                          <a:latin typeface="Calibri"/>
                        </a:rPr>
                        <a:t>LEGAL SERVICES</a:t>
                      </a: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3">
                  <a:txBody>
                    <a:bodyPr/>
                    <a:lstStyle/>
                    <a:p>
                      <a:pPr algn="l" fontAlgn="b"/>
                      <a:r>
                        <a:rPr lang="en-IN" sz="1100" b="0" i="0" u="none" strike="noStrike">
                          <a:solidFill>
                            <a:srgbClr val="000000"/>
                          </a:solidFill>
                          <a:latin typeface="Calibri"/>
                        </a:rPr>
                        <a:t>ANIMAL HUSBANDRY</a:t>
                      </a:r>
                    </a:p>
                  </a:txBody>
                  <a:tcPr marL="9525" marR="9525" marT="9525" marB="0" anchor="b">
                    <a:lnL>
                      <a:noFill/>
                    </a:lnL>
                    <a:lnR>
                      <a:noFill/>
                    </a:lnR>
                    <a:lnT>
                      <a:noFill/>
                    </a:lnT>
                    <a:lnB>
                      <a:noFill/>
                    </a:lnB>
                  </a:tcPr>
                </a:tc>
                <a:tc hMerge="1">
                  <a:txBody>
                    <a:bodyPr/>
                    <a:lstStyle/>
                    <a:p>
                      <a:endParaRPr lang="en-IN"/>
                    </a:p>
                  </a:txBody>
                  <a:tcPr/>
                </a:tc>
                <a:tc hMerge="1">
                  <a:txBody>
                    <a:bodyPr/>
                    <a:lstStyle/>
                    <a:p>
                      <a:endParaRPr lang="en-IN"/>
                    </a:p>
                  </a:txBody>
                  <a:tcPr/>
                </a:tc>
              </a:tr>
              <a:tr h="190500">
                <a:tc gridSpan="2">
                  <a:txBody>
                    <a:bodyPr/>
                    <a:lstStyle/>
                    <a:p>
                      <a:pPr algn="l" fontAlgn="b"/>
                      <a:r>
                        <a:rPr lang="en-IN" sz="1100" b="0" i="0" u="none" strike="noStrike">
                          <a:solidFill>
                            <a:srgbClr val="000000"/>
                          </a:solidFill>
                          <a:latin typeface="Calibri"/>
                        </a:rPr>
                        <a:t>CROP LOANS</a:t>
                      </a: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a:solidFill>
                          <a:srgbClr val="000000"/>
                        </a:solidFill>
                        <a:latin typeface="Calibri"/>
                      </a:endParaRPr>
                    </a:p>
                  </a:txBody>
                  <a:tcPr marL="9525" marR="9525" marT="9525" marB="0" anchor="b">
                    <a:lnL>
                      <a:noFill/>
                    </a:lnL>
                    <a:lnR>
                      <a:noFill/>
                    </a:lnR>
                    <a:lnT>
                      <a:noFill/>
                    </a:lnT>
                    <a:lnB>
                      <a:noFill/>
                    </a:lnB>
                  </a:tcPr>
                </a:tc>
              </a:tr>
              <a:tr h="190500">
                <a:tc gridSpan="2">
                  <a:txBody>
                    <a:bodyPr/>
                    <a:lstStyle/>
                    <a:p>
                      <a:pPr algn="l" fontAlgn="b"/>
                      <a:r>
                        <a:rPr lang="en-IN" sz="1100" b="0" i="0" u="none" strike="noStrike">
                          <a:solidFill>
                            <a:srgbClr val="000000"/>
                          </a:solidFill>
                          <a:latin typeface="Calibri"/>
                        </a:rPr>
                        <a:t>WAREHOUSING</a:t>
                      </a:r>
                    </a:p>
                  </a:txBody>
                  <a:tcPr marL="9525" marR="9525" marT="9525" marB="0" anchor="b">
                    <a:lnL>
                      <a:noFill/>
                    </a:lnL>
                    <a:lnR>
                      <a:noFill/>
                    </a:lnR>
                    <a:lnT>
                      <a:noFill/>
                    </a:lnT>
                    <a:lnB>
                      <a:noFill/>
                    </a:lnB>
                  </a:tcPr>
                </a:tc>
                <a:tc hMerge="1">
                  <a:txBody>
                    <a:bodyPr/>
                    <a:lstStyle/>
                    <a:p>
                      <a:endParaRPr lang="en-IN"/>
                    </a:p>
                  </a:txBody>
                  <a:tcPr/>
                </a:tc>
                <a:tc>
                  <a:txBody>
                    <a:bodyPr/>
                    <a:lstStyle/>
                    <a:p>
                      <a:pPr algn="l" fontAlgn="b"/>
                      <a:endParaRPr lang="en-IN" sz="1100" b="0" i="0" u="none" strike="noStrike" dirty="0">
                        <a:solidFill>
                          <a:srgbClr val="000000"/>
                        </a:solidFill>
                        <a:latin typeface="Calibri"/>
                      </a:endParaRPr>
                    </a:p>
                  </a:txBody>
                  <a:tcPr marL="9525" marR="9525" marT="9525" marB="0" anchor="b">
                    <a:lnL>
                      <a:noFill/>
                    </a:lnL>
                    <a:lnR>
                      <a:noFill/>
                    </a:lnR>
                    <a:lnT>
                      <a:noFill/>
                    </a:lnT>
                    <a:lnB>
                      <a:noFill/>
                    </a:lnB>
                  </a:tcPr>
                </a:tc>
              </a:tr>
            </a:tbl>
          </a:graphicData>
        </a:graphic>
      </p:graphicFrame>
      <p:cxnSp>
        <p:nvCxnSpPr>
          <p:cNvPr id="35" name="Straight Connector 34"/>
          <p:cNvCxnSpPr/>
          <p:nvPr/>
        </p:nvCxnSpPr>
        <p:spPr>
          <a:xfrm flipV="1">
            <a:off x="5929322" y="1714490"/>
            <a:ext cx="785818" cy="357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5" idx="5"/>
          </p:cNvCxnSpPr>
          <p:nvPr/>
        </p:nvCxnSpPr>
        <p:spPr>
          <a:xfrm rot="16200000" flipH="1">
            <a:off x="5914219" y="3128144"/>
            <a:ext cx="916745" cy="154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5" idx="3"/>
          </p:cNvCxnSpPr>
          <p:nvPr/>
        </p:nvCxnSpPr>
        <p:spPr>
          <a:xfrm rot="5400000">
            <a:off x="2563069" y="3092426"/>
            <a:ext cx="416681" cy="111372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a:off x="2143108" y="2285992"/>
            <a:ext cx="714380" cy="71438"/>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0" y="6286520"/>
            <a:ext cx="9144000" cy="400110"/>
          </a:xfrm>
          <a:prstGeom prst="rect">
            <a:avLst/>
          </a:prstGeom>
          <a:noFill/>
        </p:spPr>
        <p:txBody>
          <a:bodyPr wrap="square" rtlCol="0">
            <a:spAutoFit/>
          </a:bodyPr>
          <a:lstStyle/>
          <a:p>
            <a:pPr algn="ctr"/>
            <a:r>
              <a:rPr lang="en-US" sz="2000" b="1" dirty="0" smtClean="0">
                <a:solidFill>
                  <a:schemeClr val="bg1"/>
                </a:solidFill>
              </a:rPr>
              <a:t>AGRI BUSINESS INTENDS TO INTEGRATE BOTH RURAL LIVING AND LIVELIHOOD</a:t>
            </a:r>
            <a:endParaRPr lang="en-IN" sz="2000" b="1" dirty="0">
              <a:solidFill>
                <a:schemeClr val="bg1"/>
              </a:solidFill>
            </a:endParaRPr>
          </a:p>
        </p:txBody>
      </p:sp>
      <p:pic>
        <p:nvPicPr>
          <p:cNvPr id="113665" name="Picture 1" descr="C:\Users\Admin\Desktop\download (1).jpg"/>
          <p:cNvPicPr>
            <a:picLocks noChangeAspect="1" noChangeArrowheads="1"/>
          </p:cNvPicPr>
          <p:nvPr/>
        </p:nvPicPr>
        <p:blipFill>
          <a:blip r:embed="rId2"/>
          <a:srcRect/>
          <a:stretch>
            <a:fillRect/>
          </a:stretch>
        </p:blipFill>
        <p:spPr bwMode="auto">
          <a:xfrm>
            <a:off x="6858016" y="-28587"/>
            <a:ext cx="2286016" cy="885819"/>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928958"/>
            <a:ext cx="9144000" cy="92867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500034" y="3058539"/>
            <a:ext cx="8286808" cy="584775"/>
          </a:xfrm>
          <a:prstGeom prst="rect">
            <a:avLst/>
          </a:prstGeom>
          <a:noFill/>
        </p:spPr>
        <p:txBody>
          <a:bodyPr wrap="square" rtlCol="0">
            <a:spAutoFit/>
          </a:bodyPr>
          <a:lstStyle/>
          <a:p>
            <a:pPr algn="ctr"/>
            <a:r>
              <a:rPr lang="en-US" sz="3200" b="1" dirty="0" smtClean="0">
                <a:solidFill>
                  <a:schemeClr val="bg1"/>
                </a:solidFill>
              </a:rPr>
              <a:t> </a:t>
            </a:r>
            <a:r>
              <a:rPr lang="en-US" sz="3200" b="1" dirty="0" smtClean="0">
                <a:solidFill>
                  <a:schemeClr val="bg1"/>
                </a:solidFill>
              </a:rPr>
              <a:t>THANK YOU</a:t>
            </a:r>
            <a:endParaRPr lang="en-IN" sz="32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4431</TotalTime>
  <Words>3654</Words>
  <Application>Microsoft Office PowerPoint</Application>
  <PresentationFormat>On-screen Show (4:3)</PresentationFormat>
  <Paragraphs>753</Paragraphs>
  <Slides>52</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Chart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HOW BUSINESS IS DONE</vt:lpstr>
      <vt:lpstr>Slide 17</vt:lpstr>
      <vt:lpstr>MANPOWER REQUIREMENT</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RAMANUJAN </dc:title>
  <dc:creator>Admin</dc:creator>
  <cp:lastModifiedBy>Admin</cp:lastModifiedBy>
  <cp:revision>650</cp:revision>
  <dcterms:created xsi:type="dcterms:W3CDTF">2016-09-14T04:16:23Z</dcterms:created>
  <dcterms:modified xsi:type="dcterms:W3CDTF">2016-10-01T03:30:49Z</dcterms:modified>
</cp:coreProperties>
</file>